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96" r:id="rId3"/>
    <p:sldId id="297" r:id="rId4"/>
    <p:sldId id="257" r:id="rId5"/>
    <p:sldId id="302" r:id="rId6"/>
    <p:sldId id="258" r:id="rId7"/>
    <p:sldId id="298" r:id="rId8"/>
    <p:sldId id="300" r:id="rId9"/>
    <p:sldId id="303" r:id="rId10"/>
    <p:sldId id="301" r:id="rId11"/>
    <p:sldId id="259" r:id="rId12"/>
    <p:sldId id="304" r:id="rId13"/>
    <p:sldId id="29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401"/>
    <a:srgbClr val="EE59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101" d="100"/>
          <a:sy n="101" d="100"/>
        </p:scale>
        <p:origin x="309" y="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3/15/2021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6505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521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3/15/2021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713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426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0994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466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314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1824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4190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753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3/15/2021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88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3/15/2021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2857808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philipinstitute.org/wp-content/uploads/2020/08/The-Cultivation-of-the-Poliomyelitis-Viruses-i.pdf" TargetMode="External"/><Relationship Id="rId7" Type="http://schemas.openxmlformats.org/officeDocument/2006/relationships/hyperlink" Target="https://www.amazon.com/Reproduction-Ethics-Law-Feminist-Perspectives/dp/025320996X" TargetMode="External"/><Relationship Id="rId2" Type="http://schemas.openxmlformats.org/officeDocument/2006/relationships/hyperlink" Target="https://cogforlife.org/2012/06/13/polioperversion/" TargetMode="External"/><Relationship Id="rId1" Type="http://schemas.openxmlformats.org/officeDocument/2006/relationships/slideLayout" Target="../slideLayouts/slideLayout2.xml"/><Relationship Id="rId6" Type="http://schemas.openxmlformats.org/officeDocument/2006/relationships/hyperlink" Target="https://www.amazon.com/Ethics-Fetal-Research-Yale-FastBack/dp/0300018800" TargetMode="External"/><Relationship Id="rId5" Type="http://schemas.openxmlformats.org/officeDocument/2006/relationships/hyperlink" Target="https://www.nature.com/articles/pr197243.pdf" TargetMode="External"/><Relationship Id="rId4" Type="http://schemas.openxmlformats.org/officeDocument/2006/relationships/hyperlink" Target="https://stphilipinstitute.org/wp-content/uploads/2020/08/Milestones-in-Early-Poliomyelitis-Research-1840-to-1949.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cogforlife.org/guid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CEF96-9D2C-4540-A31D-24F12AE30E41}"/>
              </a:ext>
            </a:extLst>
          </p:cNvPr>
          <p:cNvSpPr>
            <a:spLocks noGrp="1"/>
          </p:cNvSpPr>
          <p:nvPr>
            <p:ph type="ctrTitle"/>
          </p:nvPr>
        </p:nvSpPr>
        <p:spPr>
          <a:xfrm>
            <a:off x="960438" y="639763"/>
            <a:ext cx="6021207" cy="3227387"/>
          </a:xfrm>
        </p:spPr>
        <p:txBody>
          <a:bodyPr anchor="b">
            <a:noAutofit/>
          </a:bodyPr>
          <a:lstStyle/>
          <a:p>
            <a:pPr algn="l"/>
            <a:r>
              <a:rPr lang="en-US" sz="6000" dirty="0">
                <a:solidFill>
                  <a:srgbClr val="00B0F0"/>
                </a:solidFill>
              </a:rPr>
              <a:t>Beyond Vaccines </a:t>
            </a:r>
            <a:r>
              <a:rPr lang="en-US" sz="4400" cap="none" dirty="0"/>
              <a:t>The Moral Calculus of Fetal Tissue Research</a:t>
            </a:r>
            <a:endParaRPr lang="en-US" sz="6000" dirty="0"/>
          </a:p>
        </p:txBody>
      </p:sp>
      <p:sp>
        <p:nvSpPr>
          <p:cNvPr id="11" name="Rectangle 10">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94F11AB-412A-4B4B-962E-13D2788F9673}"/>
              </a:ext>
            </a:extLst>
          </p:cNvPr>
          <p:cNvSpPr>
            <a:spLocks noGrp="1"/>
          </p:cNvSpPr>
          <p:nvPr>
            <p:ph type="subTitle" idx="1"/>
          </p:nvPr>
        </p:nvSpPr>
        <p:spPr>
          <a:xfrm>
            <a:off x="960438" y="4525963"/>
            <a:ext cx="6021207" cy="1509712"/>
          </a:xfrm>
        </p:spPr>
        <p:txBody>
          <a:bodyPr anchor="t">
            <a:normAutofit fontScale="85000" lnSpcReduction="20000"/>
          </a:bodyPr>
          <a:lstStyle/>
          <a:p>
            <a:pPr algn="l"/>
            <a:r>
              <a:rPr lang="en-US" dirty="0"/>
              <a:t>Children of God for Life, Inc.</a:t>
            </a:r>
          </a:p>
          <a:p>
            <a:pPr algn="l"/>
            <a:r>
              <a:rPr lang="en-US" sz="3100" dirty="0"/>
              <a:t>Stacy Trasancos, Ph.D.</a:t>
            </a:r>
          </a:p>
          <a:p>
            <a:pPr algn="l"/>
            <a:r>
              <a:rPr lang="en-US" sz="3100" dirty="0"/>
              <a:t>Jose Trasancos, Ph.D.</a:t>
            </a:r>
          </a:p>
        </p:txBody>
      </p:sp>
      <p:pic>
        <p:nvPicPr>
          <p:cNvPr id="4" name="Picture 3" descr="Networking background">
            <a:extLst>
              <a:ext uri="{FF2B5EF4-FFF2-40B4-BE49-F238E27FC236}">
                <a16:creationId xmlns:a16="http://schemas.microsoft.com/office/drawing/2014/main" id="{6CF37673-9D28-40F9-B953-223E370096A2}"/>
              </a:ext>
            </a:extLst>
          </p:cNvPr>
          <p:cNvPicPr>
            <a:picLocks noChangeAspect="1"/>
          </p:cNvPicPr>
          <p:nvPr/>
        </p:nvPicPr>
        <p:blipFill rotWithShape="1">
          <a:blip r:embed="rId2"/>
          <a:srcRect l="20497" r="38927" b="2"/>
          <a:stretch/>
        </p:blipFill>
        <p:spPr>
          <a:xfrm>
            <a:off x="7534655" y="10"/>
            <a:ext cx="4657345" cy="6857990"/>
          </a:xfrm>
          <a:prstGeom prst="rect">
            <a:avLst/>
          </a:prstGeom>
        </p:spPr>
      </p:pic>
    </p:spTree>
    <p:extLst>
      <p:ext uri="{BB962C8B-B14F-4D97-AF65-F5344CB8AC3E}">
        <p14:creationId xmlns:p14="http://schemas.microsoft.com/office/powerpoint/2010/main" val="265802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BF4A-FBB6-4A45-872F-F9954CDFE6D1}"/>
              </a:ext>
            </a:extLst>
          </p:cNvPr>
          <p:cNvSpPr>
            <a:spLocks noGrp="1"/>
          </p:cNvSpPr>
          <p:nvPr>
            <p:ph type="title"/>
          </p:nvPr>
        </p:nvSpPr>
        <p:spPr/>
        <p:txBody>
          <a:bodyPr>
            <a:normAutofit/>
          </a:bodyPr>
          <a:lstStyle/>
          <a:p>
            <a:r>
              <a:rPr lang="en-US" strike="sngStrike" dirty="0"/>
              <a:t>Moral</a:t>
            </a:r>
            <a:r>
              <a:rPr lang="en-US" dirty="0"/>
              <a:t> Quantum Calculus </a:t>
            </a:r>
            <a:br>
              <a:rPr lang="en-US" dirty="0"/>
            </a:br>
            <a:r>
              <a:rPr lang="en-US" sz="4000" dirty="0"/>
              <a:t>(Study of Continuous change)</a:t>
            </a:r>
            <a:endParaRPr lang="en-US" dirty="0"/>
          </a:p>
        </p:txBody>
      </p:sp>
      <p:pic>
        <p:nvPicPr>
          <p:cNvPr id="6" name="Picture 5">
            <a:extLst>
              <a:ext uri="{FF2B5EF4-FFF2-40B4-BE49-F238E27FC236}">
                <a16:creationId xmlns:a16="http://schemas.microsoft.com/office/drawing/2014/main" id="{C7ABB87F-1CD5-4B48-BB9A-E9AB457BD793}"/>
              </a:ext>
            </a:extLst>
          </p:cNvPr>
          <p:cNvPicPr>
            <a:picLocks noChangeAspect="1"/>
          </p:cNvPicPr>
          <p:nvPr/>
        </p:nvPicPr>
        <p:blipFill>
          <a:blip r:embed="rId2"/>
          <a:stretch>
            <a:fillRect/>
          </a:stretch>
        </p:blipFill>
        <p:spPr>
          <a:xfrm>
            <a:off x="4497000" y="2354513"/>
            <a:ext cx="2600325" cy="762000"/>
          </a:xfrm>
          <a:prstGeom prst="rect">
            <a:avLst/>
          </a:prstGeom>
        </p:spPr>
      </p:pic>
      <p:pic>
        <p:nvPicPr>
          <p:cNvPr id="8" name="Picture 7">
            <a:extLst>
              <a:ext uri="{FF2B5EF4-FFF2-40B4-BE49-F238E27FC236}">
                <a16:creationId xmlns:a16="http://schemas.microsoft.com/office/drawing/2014/main" id="{5D23BABE-7C49-49AE-8751-2F22B9311199}"/>
              </a:ext>
            </a:extLst>
          </p:cNvPr>
          <p:cNvPicPr>
            <a:picLocks noChangeAspect="1"/>
          </p:cNvPicPr>
          <p:nvPr/>
        </p:nvPicPr>
        <p:blipFill>
          <a:blip r:embed="rId3"/>
          <a:stretch>
            <a:fillRect/>
          </a:stretch>
        </p:blipFill>
        <p:spPr>
          <a:xfrm>
            <a:off x="1155651" y="3023055"/>
            <a:ext cx="9880698" cy="3852362"/>
          </a:xfrm>
          <a:prstGeom prst="rect">
            <a:avLst/>
          </a:prstGeom>
        </p:spPr>
      </p:pic>
    </p:spTree>
    <p:extLst>
      <p:ext uri="{BB962C8B-B14F-4D97-AF65-F5344CB8AC3E}">
        <p14:creationId xmlns:p14="http://schemas.microsoft.com/office/powerpoint/2010/main" val="64325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tworking background">
            <a:extLst>
              <a:ext uri="{FF2B5EF4-FFF2-40B4-BE49-F238E27FC236}">
                <a16:creationId xmlns:a16="http://schemas.microsoft.com/office/drawing/2014/main" id="{F6327482-16F6-4BC6-B8E4-1951DE2F147B}"/>
              </a:ext>
            </a:extLst>
          </p:cNvPr>
          <p:cNvPicPr>
            <a:picLocks noChangeAspect="1"/>
          </p:cNvPicPr>
          <p:nvPr/>
        </p:nvPicPr>
        <p:blipFill rotWithShape="1">
          <a:blip r:embed="rId2"/>
          <a:srcRect l="20497" r="57020" b="2"/>
          <a:stretch/>
        </p:blipFill>
        <p:spPr>
          <a:xfrm rot="16200000">
            <a:off x="3802117" y="-1514467"/>
            <a:ext cx="4587767" cy="12192000"/>
          </a:xfrm>
          <a:prstGeom prst="rect">
            <a:avLst/>
          </a:prstGeom>
        </p:spPr>
      </p:pic>
      <p:sp>
        <p:nvSpPr>
          <p:cNvPr id="2" name="Title 1">
            <a:extLst>
              <a:ext uri="{FF2B5EF4-FFF2-40B4-BE49-F238E27FC236}">
                <a16:creationId xmlns:a16="http://schemas.microsoft.com/office/drawing/2014/main" id="{CA94BF4A-FBB6-4A45-872F-F9954CDFE6D1}"/>
              </a:ext>
            </a:extLst>
          </p:cNvPr>
          <p:cNvSpPr>
            <a:spLocks noGrp="1"/>
          </p:cNvSpPr>
          <p:nvPr>
            <p:ph type="title"/>
          </p:nvPr>
        </p:nvSpPr>
        <p:spPr/>
        <p:txBody>
          <a:bodyPr>
            <a:normAutofit/>
          </a:bodyPr>
          <a:lstStyle/>
          <a:p>
            <a:r>
              <a:rPr lang="en-US" dirty="0"/>
              <a:t>Moral Calculus </a:t>
            </a:r>
            <a:br>
              <a:rPr lang="en-US" dirty="0"/>
            </a:br>
            <a:r>
              <a:rPr lang="en-US" sz="4000" dirty="0"/>
              <a:t>(Study of Continuous change)</a:t>
            </a:r>
            <a:endParaRPr lang="en-US" dirty="0"/>
          </a:p>
        </p:txBody>
      </p:sp>
      <p:sp>
        <p:nvSpPr>
          <p:cNvPr id="13" name="Rectangle 12">
            <a:extLst>
              <a:ext uri="{FF2B5EF4-FFF2-40B4-BE49-F238E27FC236}">
                <a16:creationId xmlns:a16="http://schemas.microsoft.com/office/drawing/2014/main" id="{7E3D2F7F-9517-430E-88EB-CD569C1DBE0F}"/>
              </a:ext>
            </a:extLst>
          </p:cNvPr>
          <p:cNvSpPr/>
          <p:nvPr/>
        </p:nvSpPr>
        <p:spPr>
          <a:xfrm>
            <a:off x="572814" y="3429000"/>
            <a:ext cx="11046372" cy="20915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3D73F9-95A3-4098-B1D3-2D89193A5DCD}"/>
              </a:ext>
            </a:extLst>
          </p:cNvPr>
          <p:cNvSpPr>
            <a:spLocks noGrp="1"/>
          </p:cNvSpPr>
          <p:nvPr>
            <p:ph idx="1"/>
          </p:nvPr>
        </p:nvSpPr>
        <p:spPr>
          <a:xfrm>
            <a:off x="5491655" y="3728545"/>
            <a:ext cx="6379780" cy="1700784"/>
          </a:xfrm>
        </p:spPr>
        <p:txBody>
          <a:bodyPr numCol="2">
            <a:normAutofit fontScale="92500" lnSpcReduction="10000"/>
          </a:bodyPr>
          <a:lstStyle/>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solidFill>
                  <a:srgbClr val="00B0F0"/>
                </a:solidFill>
              </a:rPr>
              <a:t>Abortion</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solidFill>
                  <a:srgbClr val="00B0F0"/>
                </a:solidFill>
              </a:rPr>
              <a:t>Human Value</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t>Protecting Ourselves</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t>Protecting Communities</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t>Scientific Knowledge</a:t>
            </a:r>
          </a:p>
          <a:p>
            <a:pPr marL="457200" indent="-225425">
              <a:lnSpc>
                <a:spcPct val="100000"/>
              </a:lnSpc>
              <a:spcBef>
                <a:spcPts val="0"/>
              </a:spcBef>
              <a:spcAft>
                <a:spcPts val="0"/>
              </a:spcAft>
              <a:buFont typeface="Arial" panose="020B0604020202020204" pitchFamily="34" charset="0"/>
              <a:buChar char="•"/>
              <a:tabLst>
                <a:tab pos="2911475" algn="l"/>
              </a:tabLst>
            </a:pPr>
            <a:endParaRPr lang="en-US" sz="2000" dirty="0"/>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t>Medical Knowledge</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solidFill>
                  <a:srgbClr val="00B0F0"/>
                </a:solidFill>
              </a:rPr>
              <a:t>Influencing Sin</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solidFill>
                  <a:srgbClr val="00B0F0"/>
                </a:solidFill>
              </a:rPr>
              <a:t>Benefiting from Evil</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solidFill>
                  <a:srgbClr val="00B0F0"/>
                </a:solidFill>
              </a:rPr>
              <a:t>Ethical Concession</a:t>
            </a:r>
          </a:p>
          <a:p>
            <a:pPr marL="457200" indent="-225425">
              <a:lnSpc>
                <a:spcPct val="100000"/>
              </a:lnSpc>
              <a:spcBef>
                <a:spcPts val="0"/>
              </a:spcBef>
              <a:spcAft>
                <a:spcPts val="0"/>
              </a:spcAft>
              <a:buFont typeface="Arial" panose="020B0604020202020204" pitchFamily="34" charset="0"/>
              <a:buChar char="•"/>
              <a:tabLst>
                <a:tab pos="2911475" algn="l"/>
              </a:tabLst>
            </a:pPr>
            <a:r>
              <a:rPr lang="en-US" sz="2000" dirty="0"/>
              <a:t>Eternal Life</a:t>
            </a:r>
          </a:p>
          <a:p>
            <a:pPr marL="457200" indent="-457200">
              <a:lnSpc>
                <a:spcPct val="100000"/>
              </a:lnSpc>
              <a:spcBef>
                <a:spcPts val="0"/>
              </a:spcBef>
              <a:spcAft>
                <a:spcPts val="0"/>
              </a:spcAft>
              <a:buFont typeface="Arial" panose="020B0604020202020204" pitchFamily="34" charset="0"/>
              <a:buChar char="•"/>
            </a:pPr>
            <a:endParaRPr lang="en-US" sz="2000" dirty="0"/>
          </a:p>
        </p:txBody>
      </p:sp>
      <p:sp>
        <p:nvSpPr>
          <p:cNvPr id="9" name="TextBox 8">
            <a:extLst>
              <a:ext uri="{FF2B5EF4-FFF2-40B4-BE49-F238E27FC236}">
                <a16:creationId xmlns:a16="http://schemas.microsoft.com/office/drawing/2014/main" id="{45D7FDEE-FB2D-4FA8-A295-46D1A3EB569B}"/>
              </a:ext>
            </a:extLst>
          </p:cNvPr>
          <p:cNvSpPr txBox="1"/>
          <p:nvPr/>
        </p:nvSpPr>
        <p:spPr>
          <a:xfrm>
            <a:off x="977463" y="3936170"/>
            <a:ext cx="1965433" cy="1077218"/>
          </a:xfrm>
          <a:prstGeom prst="rect">
            <a:avLst/>
          </a:prstGeom>
          <a:noFill/>
        </p:spPr>
        <p:txBody>
          <a:bodyPr wrap="square" rtlCol="0">
            <a:spAutoFit/>
          </a:bodyPr>
          <a:lstStyle/>
          <a:p>
            <a:r>
              <a:rPr lang="en-US" sz="3200" dirty="0"/>
              <a:t>Do I get the jab?</a:t>
            </a:r>
          </a:p>
        </p:txBody>
      </p:sp>
      <p:cxnSp>
        <p:nvCxnSpPr>
          <p:cNvPr id="11" name="Straight Arrow Connector 10">
            <a:extLst>
              <a:ext uri="{FF2B5EF4-FFF2-40B4-BE49-F238E27FC236}">
                <a16:creationId xmlns:a16="http://schemas.microsoft.com/office/drawing/2014/main" id="{4DD90FF4-E22F-40B7-9DFD-710298F28948}"/>
              </a:ext>
            </a:extLst>
          </p:cNvPr>
          <p:cNvCxnSpPr>
            <a:cxnSpLocks/>
          </p:cNvCxnSpPr>
          <p:nvPr/>
        </p:nvCxnSpPr>
        <p:spPr>
          <a:xfrm>
            <a:off x="2664823" y="4490545"/>
            <a:ext cx="29957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descr="Business man thinking">
            <a:extLst>
              <a:ext uri="{FF2B5EF4-FFF2-40B4-BE49-F238E27FC236}">
                <a16:creationId xmlns:a16="http://schemas.microsoft.com/office/drawing/2014/main" id="{8425E893-896E-4AE6-BA5B-1AFB86057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472" y="2018598"/>
            <a:ext cx="1401422" cy="4184469"/>
          </a:xfrm>
          <a:prstGeom prst="rect">
            <a:avLst/>
          </a:prstGeom>
        </p:spPr>
      </p:pic>
    </p:spTree>
    <p:extLst>
      <p:ext uri="{BB962C8B-B14F-4D97-AF65-F5344CB8AC3E}">
        <p14:creationId xmlns:p14="http://schemas.microsoft.com/office/powerpoint/2010/main" val="277154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9169-4C8C-458D-9FC7-DE440D0817EF}"/>
              </a:ext>
            </a:extLst>
          </p:cNvPr>
          <p:cNvSpPr>
            <a:spLocks noGrp="1"/>
          </p:cNvSpPr>
          <p:nvPr>
            <p:ph type="title"/>
          </p:nvPr>
        </p:nvSpPr>
        <p:spPr/>
        <p:txBody>
          <a:bodyPr/>
          <a:lstStyle/>
          <a:p>
            <a:r>
              <a:rPr lang="en-US" dirty="0"/>
              <a:t>Moral Arguments</a:t>
            </a:r>
          </a:p>
        </p:txBody>
      </p:sp>
      <p:sp>
        <p:nvSpPr>
          <p:cNvPr id="3" name="Content Placeholder 2">
            <a:extLst>
              <a:ext uri="{FF2B5EF4-FFF2-40B4-BE49-F238E27FC236}">
                <a16:creationId xmlns:a16="http://schemas.microsoft.com/office/drawing/2014/main" id="{FB3E917A-800E-4EA0-8F0B-A5ADA10F2D90}"/>
              </a:ext>
            </a:extLst>
          </p:cNvPr>
          <p:cNvSpPr>
            <a:spLocks noGrp="1"/>
          </p:cNvSpPr>
          <p:nvPr>
            <p:ph idx="1"/>
          </p:nvPr>
        </p:nvSpPr>
        <p:spPr>
          <a:xfrm>
            <a:off x="165463" y="2587752"/>
            <a:ext cx="11843657" cy="3952434"/>
          </a:xfrm>
        </p:spPr>
        <p:txBody>
          <a:bodyPr>
            <a:normAutofit fontScale="70000" lnSpcReduction="20000"/>
          </a:bodyPr>
          <a:lstStyle/>
          <a:p>
            <a:pPr indent="461963">
              <a:buFont typeface="Arial" panose="020B0604020202020204" pitchFamily="34" charset="0"/>
              <a:buChar char="•"/>
            </a:pPr>
            <a:r>
              <a:rPr lang="en-US" sz="2500" dirty="0"/>
              <a:t>Vaccin</a:t>
            </a:r>
            <a:r>
              <a:rPr lang="en-US" dirty="0"/>
              <a:t>es and Doubly Remote Cooperation in Evil (November 22, 2020 by Matthew P. Schneider, LC)</a:t>
            </a:r>
          </a:p>
          <a:p>
            <a:pPr marL="461963" lvl="2"/>
            <a:r>
              <a:rPr lang="en-US" dirty="0"/>
              <a:t>Neither the Pfizer nor the Moderna vaccine poses any significant moral concern. Any moral issues with both are so remote and minor that they should prevent nobody from getting either of them.</a:t>
            </a:r>
          </a:p>
          <a:p>
            <a:pPr indent="461963">
              <a:buFont typeface="Arial" panose="020B0604020202020204" pitchFamily="34" charset="0"/>
              <a:buChar char="•"/>
            </a:pPr>
            <a:r>
              <a:rPr lang="en-US" dirty="0"/>
              <a:t>Covid Vaccines: ‘The Ends Cannot Justify the Means’ (December 11, 2020 by Bishop Athanasius Schneider)</a:t>
            </a:r>
          </a:p>
          <a:p>
            <a:pPr indent="461963">
              <a:buFont typeface="Arial" panose="020B0604020202020204" pitchFamily="34" charset="0"/>
              <a:buChar char="•"/>
            </a:pPr>
            <a:r>
              <a:rPr lang="en-US" dirty="0"/>
              <a:t>The Morality of the COVID-19 Vaccines (December 24, 2020 by Janet E. Smith)</a:t>
            </a:r>
          </a:p>
          <a:p>
            <a:pPr marL="461963" lvl="2"/>
            <a:r>
              <a:rPr lang="en-US" dirty="0"/>
              <a:t>If morally unproblematic alternatives were available, one should refuse anything produced or tested using cell lines made from aborted fetuses for the sake of honoring the inherent dignity of the aborted victim. The question remains, is it always and everywhere wrong for a person, to avail themselves of this benefit if no alternatives are available?</a:t>
            </a:r>
          </a:p>
          <a:p>
            <a:pPr indent="461963">
              <a:buFont typeface="Arial" panose="020B0604020202020204" pitchFamily="34" charset="0"/>
              <a:buChar char="•"/>
            </a:pPr>
            <a:r>
              <a:rPr lang="en-US" dirty="0"/>
              <a:t>The COVID Vaccines Are Not “Morally Compromised” (January 4, 2021 by Melissa Moschella)</a:t>
            </a:r>
          </a:p>
          <a:p>
            <a:pPr marL="461963" lvl="2"/>
            <a:r>
              <a:rPr lang="en-US" dirty="0"/>
              <a:t>The use of HEK 293 or similar cell lines in no way perpetuates the grave injustice of abortion or implies approval of abortion. To call a cell line, a vaccine, a railroad, a medication, or any other physical thing morally compromised is simply a category mistake, because good and evil are characteristics of the human will, not of physical things.</a:t>
            </a:r>
          </a:p>
          <a:p>
            <a:pPr indent="461963">
              <a:buFont typeface="Arial" panose="020B0604020202020204" pitchFamily="34" charset="0"/>
              <a:buChar char="•"/>
            </a:pPr>
            <a:r>
              <a:rPr lang="en-US" dirty="0"/>
              <a:t>If Any Drug Tested on HEK-293 Is Immoral, Goodbye Modern Medicine (January 28, 2021 by Schneider, LC)</a:t>
            </a:r>
          </a:p>
        </p:txBody>
      </p:sp>
    </p:spTree>
    <p:extLst>
      <p:ext uri="{BB962C8B-B14F-4D97-AF65-F5344CB8AC3E}">
        <p14:creationId xmlns:p14="http://schemas.microsoft.com/office/powerpoint/2010/main" val="233262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61B-F3FF-4EC9-920C-42F8B88F8CAC}"/>
              </a:ext>
            </a:extLst>
          </p:cNvPr>
          <p:cNvSpPr>
            <a:spLocks noGrp="1"/>
          </p:cNvSpPr>
          <p:nvPr>
            <p:ph type="title"/>
          </p:nvPr>
        </p:nvSpPr>
        <p:spPr/>
        <p:txBody>
          <a:bodyPr/>
          <a:lstStyle/>
          <a:p>
            <a:r>
              <a:rPr lang="en-US" dirty="0"/>
              <a:t>Accept without accepting</a:t>
            </a:r>
          </a:p>
        </p:txBody>
      </p:sp>
      <p:sp>
        <p:nvSpPr>
          <p:cNvPr id="3" name="Content Placeholder 2">
            <a:extLst>
              <a:ext uri="{FF2B5EF4-FFF2-40B4-BE49-F238E27FC236}">
                <a16:creationId xmlns:a16="http://schemas.microsoft.com/office/drawing/2014/main" id="{5E058E17-CB4F-4729-94B8-DDC2E8462EFD}"/>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Do we take the vaccine?</a:t>
            </a:r>
          </a:p>
          <a:p>
            <a:pPr marL="457200" indent="-457200">
              <a:buFont typeface="Arial" panose="020B0604020202020204" pitchFamily="34" charset="0"/>
              <a:buChar char="•"/>
            </a:pPr>
            <a:r>
              <a:rPr lang="en-US" dirty="0"/>
              <a:t>Do we accept the vaccine?</a:t>
            </a:r>
          </a:p>
          <a:p>
            <a:pPr marL="457200" indent="-457200">
              <a:buFont typeface="Arial" panose="020B0604020202020204" pitchFamily="34" charset="0"/>
              <a:buChar char="•"/>
            </a:pPr>
            <a:r>
              <a:rPr lang="en-US" dirty="0"/>
              <a:t>Do we accept the practice of using aborted children?</a:t>
            </a:r>
          </a:p>
          <a:p>
            <a:pPr marL="457200" indent="-457200">
              <a:buFont typeface="Arial" panose="020B0604020202020204" pitchFamily="34" charset="0"/>
              <a:buChar char="•"/>
            </a:pPr>
            <a:r>
              <a:rPr lang="en-US" dirty="0"/>
              <a:t>How do we not be hypocritical?</a:t>
            </a:r>
          </a:p>
          <a:p>
            <a:pPr marL="457200" indent="-457200">
              <a:buFont typeface="Arial" panose="020B0604020202020204" pitchFamily="34" charset="0"/>
              <a:buChar char="•"/>
            </a:pPr>
            <a:r>
              <a:rPr lang="en-US" dirty="0"/>
              <a:t>How do we right the wrong?</a:t>
            </a:r>
          </a:p>
          <a:p>
            <a:pPr marL="457200" indent="-457200">
              <a:buFont typeface="Arial" panose="020B0604020202020204" pitchFamily="34" charset="0"/>
              <a:buChar char="•"/>
            </a:pPr>
            <a:r>
              <a:rPr lang="en-US" dirty="0"/>
              <a:t>How do we lead change?</a:t>
            </a:r>
          </a:p>
          <a:p>
            <a:pPr marL="457200" indent="-457200">
              <a:buFont typeface="Arial" panose="020B0604020202020204" pitchFamily="34" charset="0"/>
              <a:buChar char="•"/>
            </a:pPr>
            <a:r>
              <a:rPr lang="en-US" dirty="0"/>
              <a:t>How do we fight for our humanity?</a:t>
            </a:r>
          </a:p>
        </p:txBody>
      </p:sp>
    </p:spTree>
    <p:extLst>
      <p:ext uri="{BB962C8B-B14F-4D97-AF65-F5344CB8AC3E}">
        <p14:creationId xmlns:p14="http://schemas.microsoft.com/office/powerpoint/2010/main" val="390527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B075-CF4C-4158-AA81-ED6F140A6B92}"/>
              </a:ext>
            </a:extLst>
          </p:cNvPr>
          <p:cNvSpPr>
            <a:spLocks noGrp="1"/>
          </p:cNvSpPr>
          <p:nvPr>
            <p:ph type="title"/>
          </p:nvPr>
        </p:nvSpPr>
        <p:spPr/>
        <p:txBody>
          <a:bodyPr>
            <a:noAutofit/>
          </a:bodyPr>
          <a:lstStyle/>
          <a:p>
            <a:r>
              <a:rPr lang="en-US" sz="5400" dirty="0"/>
              <a:t>Remote </a:t>
            </a:r>
            <a:r>
              <a:rPr lang="en-US" sz="5400" i="1" dirty="0"/>
              <a:t>Licit</a:t>
            </a:r>
            <a:r>
              <a:rPr lang="en-US" sz="5400" dirty="0"/>
              <a:t> Cooperation in Evil</a:t>
            </a:r>
          </a:p>
        </p:txBody>
      </p:sp>
      <p:pic>
        <p:nvPicPr>
          <p:cNvPr id="1026" name="Picture 2">
            <a:extLst>
              <a:ext uri="{FF2B5EF4-FFF2-40B4-BE49-F238E27FC236}">
                <a16:creationId xmlns:a16="http://schemas.microsoft.com/office/drawing/2014/main" id="{2A4913C6-87ED-4B00-9A07-4814E7821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470" y="6418531"/>
            <a:ext cx="339503" cy="3425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CC010EA2-D37B-41FF-8DC1-19AFA5287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973" y="6416678"/>
            <a:ext cx="3058489" cy="3444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F3F0AF5-3DCC-4FCF-BC73-643A7BCF1123}"/>
              </a:ext>
            </a:extLst>
          </p:cNvPr>
          <p:cNvCxnSpPr>
            <a:cxnSpLocks/>
            <a:stCxn id="29" idx="2"/>
            <a:endCxn id="31" idx="0"/>
          </p:cNvCxnSpPr>
          <p:nvPr/>
        </p:nvCxnSpPr>
        <p:spPr>
          <a:xfrm>
            <a:off x="2945199" y="2607266"/>
            <a:ext cx="2566796" cy="46289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886B35-C279-4CEE-89E8-AB80CC7E858A}"/>
              </a:ext>
            </a:extLst>
          </p:cNvPr>
          <p:cNvCxnSpPr>
            <a:cxnSpLocks/>
            <a:stCxn id="29" idx="2"/>
            <a:endCxn id="28" idx="0"/>
          </p:cNvCxnSpPr>
          <p:nvPr/>
        </p:nvCxnSpPr>
        <p:spPr>
          <a:xfrm flipH="1">
            <a:off x="807319" y="2607266"/>
            <a:ext cx="2137880" cy="5280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54183F-B225-48BC-9A18-DF7A75778B88}"/>
              </a:ext>
            </a:extLst>
          </p:cNvPr>
          <p:cNvCxnSpPr>
            <a:cxnSpLocks/>
            <a:stCxn id="31" idx="2"/>
            <a:endCxn id="39" idx="0"/>
          </p:cNvCxnSpPr>
          <p:nvPr/>
        </p:nvCxnSpPr>
        <p:spPr>
          <a:xfrm>
            <a:off x="5511995" y="3654939"/>
            <a:ext cx="2324033" cy="599689"/>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EEC95C-4517-467C-9842-F431FE2AD8B2}"/>
              </a:ext>
            </a:extLst>
          </p:cNvPr>
          <p:cNvCxnSpPr>
            <a:cxnSpLocks/>
            <a:stCxn id="31" idx="2"/>
            <a:endCxn id="32" idx="0"/>
          </p:cNvCxnSpPr>
          <p:nvPr/>
        </p:nvCxnSpPr>
        <p:spPr>
          <a:xfrm flipH="1">
            <a:off x="4448459" y="3654939"/>
            <a:ext cx="1063536" cy="579959"/>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93DAF7-EAAA-4835-9E29-F9A6102A5472}"/>
              </a:ext>
            </a:extLst>
          </p:cNvPr>
          <p:cNvCxnSpPr>
            <a:cxnSpLocks/>
            <a:endCxn id="41" idx="0"/>
          </p:cNvCxnSpPr>
          <p:nvPr/>
        </p:nvCxnSpPr>
        <p:spPr>
          <a:xfrm>
            <a:off x="4446946" y="4865077"/>
            <a:ext cx="648" cy="19490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FD40E8-A8DE-4F70-85CC-CE88673E1563}"/>
              </a:ext>
            </a:extLst>
          </p:cNvPr>
          <p:cNvCxnSpPr>
            <a:cxnSpLocks/>
            <a:stCxn id="39" idx="2"/>
            <a:endCxn id="37" idx="0"/>
          </p:cNvCxnSpPr>
          <p:nvPr/>
        </p:nvCxnSpPr>
        <p:spPr>
          <a:xfrm>
            <a:off x="7836028" y="4839403"/>
            <a:ext cx="2588174" cy="74347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2AEA98A-3129-4ABC-894E-29995E0AA2DD}"/>
              </a:ext>
            </a:extLst>
          </p:cNvPr>
          <p:cNvCxnSpPr>
            <a:cxnSpLocks/>
            <a:stCxn id="39" idx="2"/>
            <a:endCxn id="33" idx="0"/>
          </p:cNvCxnSpPr>
          <p:nvPr/>
        </p:nvCxnSpPr>
        <p:spPr>
          <a:xfrm flipH="1">
            <a:off x="6548527" y="4839403"/>
            <a:ext cx="1287501" cy="74347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D114AB-34DB-43E1-847E-52F4D4EDE2F7}"/>
              </a:ext>
            </a:extLst>
          </p:cNvPr>
          <p:cNvSpPr txBox="1"/>
          <p:nvPr/>
        </p:nvSpPr>
        <p:spPr>
          <a:xfrm>
            <a:off x="498052" y="2900887"/>
            <a:ext cx="423774" cy="923330"/>
          </a:xfrm>
          <a:prstGeom prst="rect">
            <a:avLst/>
          </a:prstGeom>
          <a:noFill/>
        </p:spPr>
        <p:txBody>
          <a:bodyPr wrap="square" rtlCol="0">
            <a:spAutoFit/>
          </a:bodyPr>
          <a:lstStyle/>
          <a:p>
            <a:r>
              <a:rPr lang="en-US" sz="5400" dirty="0">
                <a:solidFill>
                  <a:srgbClr val="C00000"/>
                </a:solidFill>
              </a:rPr>
              <a:t>X</a:t>
            </a:r>
          </a:p>
        </p:txBody>
      </p:sp>
      <p:sp>
        <p:nvSpPr>
          <p:cNvPr id="25" name="TextBox 24">
            <a:extLst>
              <a:ext uri="{FF2B5EF4-FFF2-40B4-BE49-F238E27FC236}">
                <a16:creationId xmlns:a16="http://schemas.microsoft.com/office/drawing/2014/main" id="{6D4F8225-B967-4C9C-B932-47A7B7D698E2}"/>
              </a:ext>
            </a:extLst>
          </p:cNvPr>
          <p:cNvSpPr txBox="1"/>
          <p:nvPr/>
        </p:nvSpPr>
        <p:spPr>
          <a:xfrm>
            <a:off x="247070" y="5490540"/>
            <a:ext cx="3501408" cy="923330"/>
          </a:xfrm>
          <a:prstGeom prst="rect">
            <a:avLst/>
          </a:prstGeom>
          <a:noFill/>
        </p:spPr>
        <p:txBody>
          <a:bodyPr wrap="none" rtlCol="0">
            <a:spAutoFit/>
          </a:bodyPr>
          <a:lstStyle/>
          <a:p>
            <a:pPr fontAlgn="base"/>
            <a:r>
              <a:rPr lang="en-US" b="1" dirty="0">
                <a:solidFill>
                  <a:schemeClr val="accent1">
                    <a:lumMod val="50000"/>
                  </a:schemeClr>
                </a:solidFill>
              </a:rPr>
              <a:t>Abortion, Research, </a:t>
            </a:r>
            <a:r>
              <a:rPr lang="en-US" b="1" dirty="0">
                <a:solidFill>
                  <a:schemeClr val="accent1">
                    <a:lumMod val="75000"/>
                  </a:schemeClr>
                </a:solidFill>
              </a:rPr>
              <a:t>Development</a:t>
            </a:r>
          </a:p>
          <a:p>
            <a:pPr fontAlgn="base"/>
            <a:r>
              <a:rPr lang="en-US" b="1" dirty="0">
                <a:solidFill>
                  <a:schemeClr val="tx2">
                    <a:lumMod val="50000"/>
                    <a:lumOff val="50000"/>
                  </a:schemeClr>
                </a:solidFill>
              </a:rPr>
              <a:t>Manufacturing, Marketing</a:t>
            </a:r>
          </a:p>
          <a:p>
            <a:r>
              <a:rPr lang="en-US" b="1" u="sng" dirty="0">
                <a:solidFill>
                  <a:schemeClr val="tx2">
                    <a:lumMod val="50000"/>
                    <a:lumOff val="50000"/>
                  </a:schemeClr>
                </a:solidFill>
              </a:rPr>
              <a:t>Doctors</a:t>
            </a:r>
            <a:r>
              <a:rPr lang="en-US" dirty="0">
                <a:solidFill>
                  <a:schemeClr val="tx2">
                    <a:lumMod val="50000"/>
                    <a:lumOff val="50000"/>
                  </a:schemeClr>
                </a:solidFill>
              </a:rPr>
              <a:t>,</a:t>
            </a:r>
            <a:r>
              <a:rPr lang="en-US" dirty="0">
                <a:solidFill>
                  <a:schemeClr val="accent2">
                    <a:lumMod val="40000"/>
                    <a:lumOff val="60000"/>
                  </a:schemeClr>
                </a:solidFill>
              </a:rPr>
              <a:t> </a:t>
            </a:r>
            <a:r>
              <a:rPr lang="en-US" b="1" i="1" dirty="0">
                <a:solidFill>
                  <a:schemeClr val="accent2">
                    <a:lumMod val="60000"/>
                    <a:lumOff val="40000"/>
                  </a:schemeClr>
                </a:solidFill>
              </a:rPr>
              <a:t>Parents</a:t>
            </a:r>
            <a:endParaRPr lang="en-US" b="1" dirty="0">
              <a:solidFill>
                <a:schemeClr val="accent2">
                  <a:lumMod val="60000"/>
                  <a:lumOff val="40000"/>
                </a:schemeClr>
              </a:solidFill>
            </a:endParaRPr>
          </a:p>
        </p:txBody>
      </p:sp>
      <p:sp>
        <p:nvSpPr>
          <p:cNvPr id="18" name="TextBox 17">
            <a:extLst>
              <a:ext uri="{FF2B5EF4-FFF2-40B4-BE49-F238E27FC236}">
                <a16:creationId xmlns:a16="http://schemas.microsoft.com/office/drawing/2014/main" id="{A5D69F64-FACA-47D1-9D0C-90B912C5F7B1}"/>
              </a:ext>
            </a:extLst>
          </p:cNvPr>
          <p:cNvSpPr txBox="1"/>
          <p:nvPr/>
        </p:nvSpPr>
        <p:spPr>
          <a:xfrm>
            <a:off x="7662234" y="2875002"/>
            <a:ext cx="1959447" cy="369332"/>
          </a:xfrm>
          <a:prstGeom prst="rect">
            <a:avLst/>
          </a:prstGeom>
          <a:noFill/>
        </p:spPr>
        <p:txBody>
          <a:bodyPr wrap="none" rtlCol="0">
            <a:spAutoFit/>
          </a:bodyPr>
          <a:lstStyle/>
          <a:p>
            <a:pPr algn="ctr"/>
            <a:r>
              <a:rPr lang="en-US" i="1" dirty="0"/>
              <a:t>Passive or Active?</a:t>
            </a:r>
          </a:p>
        </p:txBody>
      </p:sp>
      <p:sp>
        <p:nvSpPr>
          <p:cNvPr id="30" name="TextBox 29">
            <a:extLst>
              <a:ext uri="{FF2B5EF4-FFF2-40B4-BE49-F238E27FC236}">
                <a16:creationId xmlns:a16="http://schemas.microsoft.com/office/drawing/2014/main" id="{2B1B88B3-E3AA-4715-BCBB-474D05E7767A}"/>
              </a:ext>
            </a:extLst>
          </p:cNvPr>
          <p:cNvSpPr txBox="1"/>
          <p:nvPr/>
        </p:nvSpPr>
        <p:spPr>
          <a:xfrm>
            <a:off x="9568847" y="3987804"/>
            <a:ext cx="2142856" cy="923330"/>
          </a:xfrm>
          <a:prstGeom prst="rect">
            <a:avLst/>
          </a:prstGeom>
          <a:solidFill>
            <a:schemeClr val="bg2">
              <a:lumMod val="25000"/>
            </a:schemeClr>
          </a:solidFill>
        </p:spPr>
        <p:txBody>
          <a:bodyPr wrap="square" rtlCol="0">
            <a:spAutoFit/>
          </a:bodyPr>
          <a:lstStyle/>
          <a:p>
            <a:pPr algn="ctr"/>
            <a:r>
              <a:rPr lang="en-US" dirty="0">
                <a:solidFill>
                  <a:schemeClr val="bg1"/>
                </a:solidFill>
              </a:rPr>
              <a:t>BUT! We have a “grave responsibility”!</a:t>
            </a:r>
          </a:p>
        </p:txBody>
      </p:sp>
      <p:sp>
        <p:nvSpPr>
          <p:cNvPr id="28" name="TextBox 27">
            <a:extLst>
              <a:ext uri="{FF2B5EF4-FFF2-40B4-BE49-F238E27FC236}">
                <a16:creationId xmlns:a16="http://schemas.microsoft.com/office/drawing/2014/main" id="{4D6DF3DD-40AB-4C4D-A9F6-C376A8471B36}"/>
              </a:ext>
            </a:extLst>
          </p:cNvPr>
          <p:cNvSpPr txBox="1"/>
          <p:nvPr/>
        </p:nvSpPr>
        <p:spPr>
          <a:xfrm>
            <a:off x="247070" y="3135279"/>
            <a:ext cx="1120497" cy="584775"/>
          </a:xfrm>
          <a:prstGeom prst="rect">
            <a:avLst/>
          </a:prstGeom>
          <a:noFill/>
        </p:spPr>
        <p:txBody>
          <a:bodyPr wrap="square">
            <a:spAutoFit/>
          </a:bodyPr>
          <a:lstStyle/>
          <a:p>
            <a:pPr algn="ctr"/>
            <a:r>
              <a:rPr lang="en-US" sz="1800" b="1" dirty="0">
                <a:solidFill>
                  <a:schemeClr val="accent1">
                    <a:lumMod val="50000"/>
                  </a:schemeClr>
                </a:solidFill>
              </a:rPr>
              <a:t>Formal</a:t>
            </a:r>
          </a:p>
          <a:p>
            <a:pPr algn="ctr"/>
            <a:r>
              <a:rPr lang="en-US" sz="1400" b="1" dirty="0"/>
              <a:t>(intentional)</a:t>
            </a:r>
            <a:endParaRPr lang="en-US" sz="1400" dirty="0"/>
          </a:p>
        </p:txBody>
      </p:sp>
      <p:sp>
        <p:nvSpPr>
          <p:cNvPr id="29" name="TextBox 28">
            <a:extLst>
              <a:ext uri="{FF2B5EF4-FFF2-40B4-BE49-F238E27FC236}">
                <a16:creationId xmlns:a16="http://schemas.microsoft.com/office/drawing/2014/main" id="{66B5B8F5-68DE-4DB9-A6C5-B143189220C6}"/>
              </a:ext>
            </a:extLst>
          </p:cNvPr>
          <p:cNvSpPr txBox="1"/>
          <p:nvPr/>
        </p:nvSpPr>
        <p:spPr>
          <a:xfrm>
            <a:off x="2225861" y="2237934"/>
            <a:ext cx="1438676" cy="369332"/>
          </a:xfrm>
          <a:prstGeom prst="rect">
            <a:avLst/>
          </a:prstGeom>
          <a:noFill/>
        </p:spPr>
        <p:txBody>
          <a:bodyPr wrap="square">
            <a:spAutoFit/>
          </a:bodyPr>
          <a:lstStyle/>
          <a:p>
            <a:r>
              <a:rPr lang="en-US" sz="1800" b="1" dirty="0"/>
              <a:t>Cooperation</a:t>
            </a:r>
            <a:endParaRPr lang="en-US" dirty="0"/>
          </a:p>
        </p:txBody>
      </p:sp>
      <p:sp>
        <p:nvSpPr>
          <p:cNvPr id="31" name="TextBox 30">
            <a:extLst>
              <a:ext uri="{FF2B5EF4-FFF2-40B4-BE49-F238E27FC236}">
                <a16:creationId xmlns:a16="http://schemas.microsoft.com/office/drawing/2014/main" id="{BBFA12C9-7130-4468-9CB2-12476AF5808D}"/>
              </a:ext>
            </a:extLst>
          </p:cNvPr>
          <p:cNvSpPr txBox="1"/>
          <p:nvPr/>
        </p:nvSpPr>
        <p:spPr>
          <a:xfrm>
            <a:off x="4775108" y="3070164"/>
            <a:ext cx="1473773" cy="584775"/>
          </a:xfrm>
          <a:prstGeom prst="rect">
            <a:avLst/>
          </a:prstGeom>
          <a:noFill/>
        </p:spPr>
        <p:txBody>
          <a:bodyPr wrap="square">
            <a:spAutoFit/>
          </a:bodyPr>
          <a:lstStyle/>
          <a:p>
            <a:pPr marL="0" indent="0" algn="ctr">
              <a:buNone/>
            </a:pPr>
            <a:r>
              <a:rPr lang="en-US" sz="1800" b="1" dirty="0"/>
              <a:t>Material</a:t>
            </a:r>
          </a:p>
          <a:p>
            <a:pPr algn="ctr"/>
            <a:r>
              <a:rPr lang="en-US" sz="1400" dirty="0"/>
              <a:t>(unintentional)</a:t>
            </a:r>
          </a:p>
        </p:txBody>
      </p:sp>
      <p:sp>
        <p:nvSpPr>
          <p:cNvPr id="32" name="TextBox 31">
            <a:extLst>
              <a:ext uri="{FF2B5EF4-FFF2-40B4-BE49-F238E27FC236}">
                <a16:creationId xmlns:a16="http://schemas.microsoft.com/office/drawing/2014/main" id="{454BF5B1-EC8E-43C0-88E1-BC21B9874DB2}"/>
              </a:ext>
            </a:extLst>
          </p:cNvPr>
          <p:cNvSpPr txBox="1"/>
          <p:nvPr/>
        </p:nvSpPr>
        <p:spPr>
          <a:xfrm>
            <a:off x="3804708" y="4234898"/>
            <a:ext cx="1287501" cy="584775"/>
          </a:xfrm>
          <a:prstGeom prst="rect">
            <a:avLst/>
          </a:prstGeom>
          <a:noFill/>
        </p:spPr>
        <p:txBody>
          <a:bodyPr wrap="square">
            <a:spAutoFit/>
          </a:bodyPr>
          <a:lstStyle/>
          <a:p>
            <a:pPr algn="ctr"/>
            <a:r>
              <a:rPr lang="en-US" b="1" dirty="0">
                <a:solidFill>
                  <a:schemeClr val="accent1">
                    <a:lumMod val="75000"/>
                  </a:schemeClr>
                </a:solidFill>
              </a:rPr>
              <a:t>Imm</a:t>
            </a:r>
            <a:r>
              <a:rPr lang="en-US" sz="1800" b="1" dirty="0">
                <a:solidFill>
                  <a:schemeClr val="accent1">
                    <a:lumMod val="75000"/>
                  </a:schemeClr>
                </a:solidFill>
              </a:rPr>
              <a:t>ediate</a:t>
            </a:r>
          </a:p>
          <a:p>
            <a:pPr algn="ctr"/>
            <a:r>
              <a:rPr lang="en-US" sz="1400" dirty="0"/>
              <a:t>(direct)</a:t>
            </a:r>
          </a:p>
        </p:txBody>
      </p:sp>
      <p:sp>
        <p:nvSpPr>
          <p:cNvPr id="33" name="TextBox 32">
            <a:extLst>
              <a:ext uri="{FF2B5EF4-FFF2-40B4-BE49-F238E27FC236}">
                <a16:creationId xmlns:a16="http://schemas.microsoft.com/office/drawing/2014/main" id="{0D5125B7-D21D-46C8-9CA6-26F5328BEAFD}"/>
              </a:ext>
            </a:extLst>
          </p:cNvPr>
          <p:cNvSpPr txBox="1"/>
          <p:nvPr/>
        </p:nvSpPr>
        <p:spPr>
          <a:xfrm>
            <a:off x="5943116" y="5582873"/>
            <a:ext cx="1210821" cy="369332"/>
          </a:xfrm>
          <a:prstGeom prst="rect">
            <a:avLst/>
          </a:prstGeom>
          <a:noFill/>
        </p:spPr>
        <p:txBody>
          <a:bodyPr wrap="square">
            <a:spAutoFit/>
          </a:bodyPr>
          <a:lstStyle/>
          <a:p>
            <a:pPr algn="ctr"/>
            <a:r>
              <a:rPr lang="en-US" b="1" u="sng" dirty="0">
                <a:solidFill>
                  <a:schemeClr val="tx2">
                    <a:lumMod val="50000"/>
                    <a:lumOff val="50000"/>
                  </a:schemeClr>
                </a:solidFill>
              </a:rPr>
              <a:t>Proximate</a:t>
            </a:r>
            <a:r>
              <a:rPr lang="en-US" b="1" dirty="0">
                <a:solidFill>
                  <a:schemeClr val="tx2">
                    <a:lumMod val="50000"/>
                    <a:lumOff val="50000"/>
                  </a:schemeClr>
                </a:solidFill>
              </a:rPr>
              <a:t> </a:t>
            </a:r>
            <a:endParaRPr lang="en-US" dirty="0">
              <a:solidFill>
                <a:schemeClr val="tx2">
                  <a:lumMod val="50000"/>
                  <a:lumOff val="50000"/>
                </a:schemeClr>
              </a:solidFill>
            </a:endParaRPr>
          </a:p>
        </p:txBody>
      </p:sp>
      <p:sp>
        <p:nvSpPr>
          <p:cNvPr id="37" name="TextBox 36">
            <a:extLst>
              <a:ext uri="{FF2B5EF4-FFF2-40B4-BE49-F238E27FC236}">
                <a16:creationId xmlns:a16="http://schemas.microsoft.com/office/drawing/2014/main" id="{9E162489-5BCE-43CC-A91B-4328B0D8CBA2}"/>
              </a:ext>
            </a:extLst>
          </p:cNvPr>
          <p:cNvSpPr txBox="1"/>
          <p:nvPr/>
        </p:nvSpPr>
        <p:spPr>
          <a:xfrm>
            <a:off x="9936961" y="5582873"/>
            <a:ext cx="974481" cy="369332"/>
          </a:xfrm>
          <a:prstGeom prst="rect">
            <a:avLst/>
          </a:prstGeom>
          <a:noFill/>
        </p:spPr>
        <p:txBody>
          <a:bodyPr wrap="square">
            <a:spAutoFit/>
          </a:bodyPr>
          <a:lstStyle/>
          <a:p>
            <a:pPr algn="ctr"/>
            <a:r>
              <a:rPr lang="en-US" sz="1800" b="1" i="1" dirty="0">
                <a:solidFill>
                  <a:schemeClr val="accent2">
                    <a:lumMod val="60000"/>
                    <a:lumOff val="40000"/>
                  </a:schemeClr>
                </a:solidFill>
              </a:rPr>
              <a:t>Remote</a:t>
            </a:r>
            <a:endParaRPr lang="en-US" dirty="0">
              <a:solidFill>
                <a:schemeClr val="accent2">
                  <a:lumMod val="60000"/>
                  <a:lumOff val="40000"/>
                </a:schemeClr>
              </a:solidFill>
            </a:endParaRPr>
          </a:p>
        </p:txBody>
      </p:sp>
      <p:sp>
        <p:nvSpPr>
          <p:cNvPr id="39" name="TextBox 38">
            <a:extLst>
              <a:ext uri="{FF2B5EF4-FFF2-40B4-BE49-F238E27FC236}">
                <a16:creationId xmlns:a16="http://schemas.microsoft.com/office/drawing/2014/main" id="{116328FE-CC10-4215-86BC-9ECE45771605}"/>
              </a:ext>
            </a:extLst>
          </p:cNvPr>
          <p:cNvSpPr txBox="1"/>
          <p:nvPr/>
        </p:nvSpPr>
        <p:spPr>
          <a:xfrm>
            <a:off x="7188328" y="4254628"/>
            <a:ext cx="1295400" cy="584775"/>
          </a:xfrm>
          <a:prstGeom prst="rect">
            <a:avLst/>
          </a:prstGeom>
          <a:noFill/>
        </p:spPr>
        <p:txBody>
          <a:bodyPr wrap="square">
            <a:spAutoFit/>
          </a:bodyPr>
          <a:lstStyle/>
          <a:p>
            <a:pPr algn="ctr"/>
            <a:r>
              <a:rPr lang="en-US" b="1" dirty="0">
                <a:solidFill>
                  <a:srgbClr val="000000"/>
                </a:solidFill>
              </a:rPr>
              <a:t>M</a:t>
            </a:r>
            <a:r>
              <a:rPr lang="en-US" sz="1800" b="1" dirty="0">
                <a:solidFill>
                  <a:srgbClr val="000000"/>
                </a:solidFill>
              </a:rPr>
              <a:t>ediate</a:t>
            </a:r>
          </a:p>
          <a:p>
            <a:pPr algn="ctr"/>
            <a:r>
              <a:rPr lang="en-US" sz="1400" dirty="0"/>
              <a:t>(indirect)</a:t>
            </a:r>
          </a:p>
        </p:txBody>
      </p:sp>
      <p:sp>
        <p:nvSpPr>
          <p:cNvPr id="41" name="TextBox 40">
            <a:extLst>
              <a:ext uri="{FF2B5EF4-FFF2-40B4-BE49-F238E27FC236}">
                <a16:creationId xmlns:a16="http://schemas.microsoft.com/office/drawing/2014/main" id="{2534C7D1-4AAD-4EFE-BD8C-4255E289255B}"/>
              </a:ext>
            </a:extLst>
          </p:cNvPr>
          <p:cNvSpPr txBox="1"/>
          <p:nvPr/>
        </p:nvSpPr>
        <p:spPr>
          <a:xfrm>
            <a:off x="3831400" y="5059979"/>
            <a:ext cx="1232388" cy="369332"/>
          </a:xfrm>
          <a:prstGeom prst="rect">
            <a:avLst/>
          </a:prstGeom>
          <a:noFill/>
        </p:spPr>
        <p:txBody>
          <a:bodyPr wrap="square">
            <a:spAutoFit/>
          </a:bodyPr>
          <a:lstStyle/>
          <a:p>
            <a:pPr algn="ctr"/>
            <a:r>
              <a:rPr lang="en-US" sz="1800" b="1" dirty="0">
                <a:solidFill>
                  <a:schemeClr val="accent1">
                    <a:lumMod val="75000"/>
                  </a:schemeClr>
                </a:solidFill>
              </a:rPr>
              <a:t>Proximate</a:t>
            </a:r>
            <a:endParaRPr lang="en-US" dirty="0">
              <a:solidFill>
                <a:schemeClr val="accent1">
                  <a:lumMod val="75000"/>
                </a:schemeClr>
              </a:solidFill>
            </a:endParaRPr>
          </a:p>
        </p:txBody>
      </p:sp>
      <p:sp>
        <p:nvSpPr>
          <p:cNvPr id="26" name="TextBox 25">
            <a:extLst>
              <a:ext uri="{FF2B5EF4-FFF2-40B4-BE49-F238E27FC236}">
                <a16:creationId xmlns:a16="http://schemas.microsoft.com/office/drawing/2014/main" id="{1A7F2F4A-F1F8-49DE-9F9D-E34592A94D63}"/>
              </a:ext>
            </a:extLst>
          </p:cNvPr>
          <p:cNvSpPr txBox="1"/>
          <p:nvPr/>
        </p:nvSpPr>
        <p:spPr>
          <a:xfrm>
            <a:off x="4159091" y="4070850"/>
            <a:ext cx="423774" cy="923330"/>
          </a:xfrm>
          <a:prstGeom prst="rect">
            <a:avLst/>
          </a:prstGeom>
          <a:noFill/>
        </p:spPr>
        <p:txBody>
          <a:bodyPr wrap="square" rtlCol="0">
            <a:spAutoFit/>
          </a:bodyPr>
          <a:lstStyle/>
          <a:p>
            <a:r>
              <a:rPr lang="en-US" sz="5400" dirty="0">
                <a:solidFill>
                  <a:srgbClr val="FF0000"/>
                </a:solidFill>
              </a:rPr>
              <a:t>X</a:t>
            </a:r>
          </a:p>
        </p:txBody>
      </p:sp>
      <p:sp>
        <p:nvSpPr>
          <p:cNvPr id="27" name="TextBox 26">
            <a:extLst>
              <a:ext uri="{FF2B5EF4-FFF2-40B4-BE49-F238E27FC236}">
                <a16:creationId xmlns:a16="http://schemas.microsoft.com/office/drawing/2014/main" id="{867D6E1C-7FA7-4C3E-9182-71546BD86C71}"/>
              </a:ext>
            </a:extLst>
          </p:cNvPr>
          <p:cNvSpPr txBox="1"/>
          <p:nvPr/>
        </p:nvSpPr>
        <p:spPr>
          <a:xfrm>
            <a:off x="6236663" y="5305874"/>
            <a:ext cx="423774" cy="923330"/>
          </a:xfrm>
          <a:prstGeom prst="rect">
            <a:avLst/>
          </a:prstGeom>
          <a:noFill/>
        </p:spPr>
        <p:txBody>
          <a:bodyPr wrap="square" rtlCol="0">
            <a:spAutoFit/>
          </a:bodyPr>
          <a:lstStyle/>
          <a:p>
            <a:r>
              <a:rPr lang="en-US" sz="5400" dirty="0">
                <a:solidFill>
                  <a:srgbClr val="FF7401"/>
                </a:solidFill>
              </a:rPr>
              <a:t>X</a:t>
            </a:r>
          </a:p>
        </p:txBody>
      </p:sp>
    </p:spTree>
    <p:extLst>
      <p:ext uri="{BB962C8B-B14F-4D97-AF65-F5344CB8AC3E}">
        <p14:creationId xmlns:p14="http://schemas.microsoft.com/office/powerpoint/2010/main" val="270348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8" grpId="0"/>
      <p:bldP spid="30" grpId="0" animBg="1"/>
      <p:bldP spid="28" grpId="0"/>
      <p:bldP spid="29" grpId="0"/>
      <p:bldP spid="31" grpId="0"/>
      <p:bldP spid="32" grpId="0"/>
      <p:bldP spid="33" grpId="0"/>
      <p:bldP spid="37" grpId="0"/>
      <p:bldP spid="39" grpId="0"/>
      <p:bldP spid="41"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5E6A-0AF3-4150-8CD3-0F2A75360343}"/>
              </a:ext>
            </a:extLst>
          </p:cNvPr>
          <p:cNvSpPr>
            <a:spLocks noGrp="1"/>
          </p:cNvSpPr>
          <p:nvPr>
            <p:ph type="title"/>
          </p:nvPr>
        </p:nvSpPr>
        <p:spPr/>
        <p:txBody>
          <a:bodyPr/>
          <a:lstStyle/>
          <a:p>
            <a:r>
              <a:rPr lang="en-US" dirty="0"/>
              <a:t>2005 Ethical Guidelines</a:t>
            </a:r>
          </a:p>
        </p:txBody>
      </p:sp>
      <p:sp>
        <p:nvSpPr>
          <p:cNvPr id="3" name="Content Placeholder 2">
            <a:extLst>
              <a:ext uri="{FF2B5EF4-FFF2-40B4-BE49-F238E27FC236}">
                <a16:creationId xmlns:a16="http://schemas.microsoft.com/office/drawing/2014/main" id="{97781F6C-81C2-41BE-8D20-E8B729F39E30}"/>
              </a:ext>
            </a:extLst>
          </p:cNvPr>
          <p:cNvSpPr>
            <a:spLocks noGrp="1"/>
          </p:cNvSpPr>
          <p:nvPr>
            <p:ph idx="1"/>
          </p:nvPr>
        </p:nvSpPr>
        <p:spPr/>
        <p:txBody>
          <a:bodyPr>
            <a:normAutofit fontScale="62500" lnSpcReduction="20000"/>
          </a:bodyPr>
          <a:lstStyle/>
          <a:p>
            <a:r>
              <a:rPr lang="en-US" dirty="0"/>
              <a:t>There is a </a:t>
            </a:r>
            <a:r>
              <a:rPr lang="en-US" dirty="0">
                <a:solidFill>
                  <a:srgbClr val="00B0F0"/>
                </a:solidFill>
              </a:rPr>
              <a:t>grave responsibility</a:t>
            </a:r>
            <a:r>
              <a:rPr lang="en-US" dirty="0"/>
              <a:t> to use alternative vaccines and to make a conscientious objection with regard to those which have moral problems;</a:t>
            </a:r>
          </a:p>
          <a:p>
            <a:pPr marL="457200" indent="-230188">
              <a:buFont typeface="Arial" panose="020B0604020202020204" pitchFamily="34" charset="0"/>
              <a:buChar char="•"/>
            </a:pPr>
            <a:r>
              <a:rPr lang="en-US" dirty="0"/>
              <a:t>as regards the vaccines without an alternative, the need to contest </a:t>
            </a:r>
            <a:r>
              <a:rPr lang="en-US" dirty="0">
                <a:solidFill>
                  <a:srgbClr val="00B0F0"/>
                </a:solidFill>
              </a:rPr>
              <a:t>so that others may be prepared</a:t>
            </a:r>
            <a:r>
              <a:rPr lang="en-US" dirty="0"/>
              <a:t> must be reaffirmed, as should be the lawfulness of using the former in the meantime insomuch as is necessary in order to avoid a serious risk not only for one's own children but also, and perhaps more specifically, for the health conditions of the population as a whole...</a:t>
            </a:r>
          </a:p>
          <a:p>
            <a:pPr marL="457200" indent="-230188">
              <a:buFont typeface="Arial" panose="020B0604020202020204" pitchFamily="34" charset="0"/>
              <a:buChar char="•"/>
            </a:pPr>
            <a:r>
              <a:rPr lang="en-US" dirty="0"/>
              <a:t>the lawfulness of the use of these vaccines should </a:t>
            </a:r>
            <a:r>
              <a:rPr lang="en-US" dirty="0">
                <a:solidFill>
                  <a:srgbClr val="00B0F0"/>
                </a:solidFill>
              </a:rPr>
              <a:t>not be misinterpreted</a:t>
            </a:r>
            <a:r>
              <a:rPr lang="en-US" dirty="0"/>
              <a:t> as declaration of the lawfulness of their production, marketing and use, but is to be understood as being a passive material cooperation and, in its mildest and remotest sense, also active, morally justified as an </a:t>
            </a:r>
            <a:r>
              <a:rPr lang="en-US" i="1" dirty="0"/>
              <a:t>extrema ratio</a:t>
            </a:r>
            <a:r>
              <a:rPr lang="en-US" dirty="0"/>
              <a:t> due to the necessity to provide for the good of one's children...</a:t>
            </a:r>
          </a:p>
          <a:p>
            <a:pPr marL="457200" indent="-230188">
              <a:buFont typeface="Arial" panose="020B0604020202020204" pitchFamily="34" charset="0"/>
              <a:buChar char="•"/>
            </a:pPr>
            <a:r>
              <a:rPr lang="en-US" dirty="0"/>
              <a:t>such cooperation occurs in a context of </a:t>
            </a:r>
            <a:r>
              <a:rPr lang="en-US" u="sng" dirty="0">
                <a:solidFill>
                  <a:srgbClr val="00B0F0"/>
                </a:solidFill>
              </a:rPr>
              <a:t>moral coercion of the conscience</a:t>
            </a:r>
            <a:r>
              <a:rPr lang="en-US" dirty="0"/>
              <a:t> of parents, who are forced to choose to act against their conscience or otherwise, to put the health of their children and of the population as a whole at risk. This is an </a:t>
            </a:r>
            <a:r>
              <a:rPr lang="en-US" u="sng" dirty="0">
                <a:solidFill>
                  <a:srgbClr val="00B0F0"/>
                </a:solidFill>
              </a:rPr>
              <a:t>unjust alternative choice</a:t>
            </a:r>
            <a:r>
              <a:rPr lang="en-US" dirty="0"/>
              <a:t>, which must be eliminated as soon as possible.</a:t>
            </a:r>
          </a:p>
        </p:txBody>
      </p:sp>
      <p:pic>
        <p:nvPicPr>
          <p:cNvPr id="4" name="Picture 2">
            <a:extLst>
              <a:ext uri="{FF2B5EF4-FFF2-40B4-BE49-F238E27FC236}">
                <a16:creationId xmlns:a16="http://schemas.microsoft.com/office/drawing/2014/main" id="{03E261EE-9F05-40EE-B3B9-EC33C2FB2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470" y="6418531"/>
            <a:ext cx="339503" cy="3425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FE4CD8C-20F4-4BA7-9F84-8CC933735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973" y="6416678"/>
            <a:ext cx="3058489" cy="34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EE49-D7BE-4D54-A45E-CB74FBCE8B70}"/>
              </a:ext>
            </a:extLst>
          </p:cNvPr>
          <p:cNvSpPr>
            <a:spLocks noGrp="1"/>
          </p:cNvSpPr>
          <p:nvPr>
            <p:ph type="title"/>
          </p:nvPr>
        </p:nvSpPr>
        <p:spPr/>
        <p:txBody>
          <a:bodyPr>
            <a:noAutofit/>
          </a:bodyPr>
          <a:lstStyle/>
          <a:p>
            <a:r>
              <a:rPr lang="en-US" sz="5400" dirty="0"/>
              <a:t>Cooperation in Evil and Scandal</a:t>
            </a:r>
          </a:p>
        </p:txBody>
      </p:sp>
      <p:sp>
        <p:nvSpPr>
          <p:cNvPr id="3" name="Content Placeholder 2">
            <a:extLst>
              <a:ext uri="{FF2B5EF4-FFF2-40B4-BE49-F238E27FC236}">
                <a16:creationId xmlns:a16="http://schemas.microsoft.com/office/drawing/2014/main" id="{FA17C1EE-0D97-4E2A-9987-22B6327DAD29}"/>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“All of this gives rise to various ethical problems with regard to </a:t>
            </a:r>
            <a:r>
              <a:rPr lang="en-US" dirty="0">
                <a:solidFill>
                  <a:srgbClr val="00B0F0"/>
                </a:solidFill>
              </a:rPr>
              <a:t>cooperation in evil</a:t>
            </a:r>
            <a:r>
              <a:rPr lang="en-US" dirty="0"/>
              <a:t> and with regard to </a:t>
            </a:r>
            <a:r>
              <a:rPr lang="en-US" dirty="0">
                <a:solidFill>
                  <a:srgbClr val="00B0F0"/>
                </a:solidFill>
              </a:rPr>
              <a:t>scandal</a:t>
            </a:r>
            <a:r>
              <a:rPr lang="en-US" dirty="0"/>
              <a:t>.”</a:t>
            </a:r>
          </a:p>
          <a:p>
            <a:pPr marL="457200" indent="-457200">
              <a:buFont typeface="Arial" panose="020B0604020202020204" pitchFamily="34" charset="0"/>
              <a:buChar char="•"/>
            </a:pPr>
            <a:r>
              <a:rPr lang="en-US" dirty="0"/>
              <a:t>“Furthermore, the moral requirements must be safeguarded that there be </a:t>
            </a:r>
            <a:r>
              <a:rPr lang="en-US" dirty="0">
                <a:solidFill>
                  <a:srgbClr val="00B0F0"/>
                </a:solidFill>
              </a:rPr>
              <a:t>no complicity</a:t>
            </a:r>
            <a:r>
              <a:rPr lang="en-US" dirty="0"/>
              <a:t> in deliberate abortion and that the risk of </a:t>
            </a:r>
            <a:r>
              <a:rPr lang="en-US" dirty="0">
                <a:solidFill>
                  <a:srgbClr val="00B0F0"/>
                </a:solidFill>
              </a:rPr>
              <a:t>scandal</a:t>
            </a:r>
            <a:r>
              <a:rPr lang="en-US" dirty="0"/>
              <a:t> be avoided.”</a:t>
            </a:r>
          </a:p>
          <a:p>
            <a:pPr marL="457200" indent="-457200">
              <a:buFont typeface="Arial" panose="020B0604020202020204" pitchFamily="34" charset="0"/>
              <a:buChar char="•"/>
            </a:pPr>
            <a:r>
              <a:rPr lang="en-US" dirty="0"/>
              <a:t>“In reality, the duty to avoid </a:t>
            </a:r>
            <a:r>
              <a:rPr lang="en-US" dirty="0">
                <a:solidFill>
                  <a:srgbClr val="00B0F0"/>
                </a:solidFill>
              </a:rPr>
              <a:t>cooperation in evil</a:t>
            </a:r>
            <a:r>
              <a:rPr lang="en-US" dirty="0"/>
              <a:t> and </a:t>
            </a:r>
            <a:r>
              <a:rPr lang="en-US" dirty="0">
                <a:solidFill>
                  <a:srgbClr val="00B0F0"/>
                </a:solidFill>
              </a:rPr>
              <a:t>scandal</a:t>
            </a:r>
            <a:r>
              <a:rPr lang="en-US" dirty="0"/>
              <a:t> relates to their ordinary professional activities, which they must pursue in a just manner and by means of which they must give witness to the value of life by their opposition to gravely unjust laws.”</a:t>
            </a:r>
          </a:p>
          <a:p>
            <a:pPr algn="r"/>
            <a:r>
              <a:rPr lang="en-US" sz="1600" i="1" dirty="0"/>
              <a:t>Dignitas personae</a:t>
            </a:r>
            <a:r>
              <a:rPr lang="en-US" sz="1600" dirty="0"/>
              <a:t> (2008), 34-35 and </a:t>
            </a:r>
            <a:r>
              <a:rPr lang="en-US" sz="1600" i="1" dirty="0"/>
              <a:t>Donum vitae</a:t>
            </a:r>
            <a:r>
              <a:rPr lang="en-US" sz="1600" dirty="0"/>
              <a:t> (1987), 83</a:t>
            </a:r>
          </a:p>
          <a:p>
            <a:pPr algn="r"/>
            <a:endParaRPr lang="en-US" dirty="0"/>
          </a:p>
        </p:txBody>
      </p:sp>
    </p:spTree>
    <p:extLst>
      <p:ext uri="{BB962C8B-B14F-4D97-AF65-F5344CB8AC3E}">
        <p14:creationId xmlns:p14="http://schemas.microsoft.com/office/powerpoint/2010/main" val="419872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4DAA-F988-4601-9FB3-0B0CC4EBE482}"/>
              </a:ext>
            </a:extLst>
          </p:cNvPr>
          <p:cNvSpPr>
            <a:spLocks noGrp="1"/>
          </p:cNvSpPr>
          <p:nvPr>
            <p:ph type="title"/>
          </p:nvPr>
        </p:nvSpPr>
        <p:spPr/>
        <p:txBody>
          <a:bodyPr/>
          <a:lstStyle/>
          <a:p>
            <a:r>
              <a:rPr lang="en-US" dirty="0"/>
              <a:t>Definition of scandal</a:t>
            </a:r>
          </a:p>
        </p:txBody>
      </p:sp>
      <p:sp>
        <p:nvSpPr>
          <p:cNvPr id="3" name="Content Placeholder 2">
            <a:extLst>
              <a:ext uri="{FF2B5EF4-FFF2-40B4-BE49-F238E27FC236}">
                <a16:creationId xmlns:a16="http://schemas.microsoft.com/office/drawing/2014/main" id="{7FF1E63D-9748-4916-95A4-3059B61CDFF3}"/>
              </a:ext>
            </a:extLst>
          </p:cNvPr>
          <p:cNvSpPr>
            <a:spLocks noGrp="1"/>
          </p:cNvSpPr>
          <p:nvPr>
            <p:ph idx="1"/>
          </p:nvPr>
        </p:nvSpPr>
        <p:spPr>
          <a:xfrm>
            <a:off x="960120" y="2755918"/>
            <a:ext cx="10268712" cy="3593592"/>
          </a:xfrm>
        </p:spPr>
        <p:txBody>
          <a:bodyPr/>
          <a:lstStyle/>
          <a:p>
            <a:r>
              <a:rPr lang="en-US" dirty="0"/>
              <a:t>“Scandal is therefore fittingly described as something </a:t>
            </a:r>
            <a:r>
              <a:rPr lang="en-US" i="1" dirty="0">
                <a:solidFill>
                  <a:srgbClr val="00B0F0"/>
                </a:solidFill>
              </a:rPr>
              <a:t>done less rightly</a:t>
            </a:r>
            <a:r>
              <a:rPr lang="en-US" dirty="0"/>
              <a:t>, so as to comprise both whatever is sinful in itself, and all that has an appearance of evil.” </a:t>
            </a:r>
            <a:r>
              <a:rPr lang="en-US" sz="1800" dirty="0"/>
              <a:t>STII-II.43.1 and 1 </a:t>
            </a:r>
            <a:r>
              <a:rPr lang="en-US" sz="1800" dirty="0" err="1"/>
              <a:t>Thess</a:t>
            </a:r>
            <a:r>
              <a:rPr lang="en-US" sz="1800" dirty="0"/>
              <a:t> 5:22</a:t>
            </a:r>
          </a:p>
          <a:p>
            <a:endParaRPr lang="en-US" sz="1800" dirty="0"/>
          </a:p>
          <a:p>
            <a:r>
              <a:rPr lang="en-US" sz="2000" dirty="0"/>
              <a:t>“…if a man were to sit at meat in the idol’s temple (1 Cor 8:10), though this is not sinful in itself, provided it be done with no evil intention, yet, since it has a certain </a:t>
            </a:r>
            <a:r>
              <a:rPr lang="en-US" sz="2000" dirty="0">
                <a:solidFill>
                  <a:srgbClr val="00B0F0"/>
                </a:solidFill>
              </a:rPr>
              <a:t>appearance of evil</a:t>
            </a:r>
            <a:r>
              <a:rPr lang="en-US" sz="2000" dirty="0"/>
              <a:t>, and a semblance of worshipping the idol, it might occasion another man’s spiritual downfall.”</a:t>
            </a:r>
          </a:p>
        </p:txBody>
      </p:sp>
    </p:spTree>
    <p:extLst>
      <p:ext uri="{BB962C8B-B14F-4D97-AF65-F5344CB8AC3E}">
        <p14:creationId xmlns:p14="http://schemas.microsoft.com/office/powerpoint/2010/main" val="358849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D035-2333-4F74-81CE-75F73BE5DD64}"/>
              </a:ext>
            </a:extLst>
          </p:cNvPr>
          <p:cNvSpPr>
            <a:spLocks noGrp="1"/>
          </p:cNvSpPr>
          <p:nvPr>
            <p:ph type="title"/>
          </p:nvPr>
        </p:nvSpPr>
        <p:spPr/>
        <p:txBody>
          <a:bodyPr>
            <a:normAutofit fontScale="90000"/>
          </a:bodyPr>
          <a:lstStyle/>
          <a:p>
            <a:r>
              <a:rPr lang="en-US" dirty="0"/>
              <a:t>Aborted Children in Biomedical Research - THEN</a:t>
            </a:r>
          </a:p>
        </p:txBody>
      </p:sp>
      <p:sp>
        <p:nvSpPr>
          <p:cNvPr id="3" name="Content Placeholder 2">
            <a:extLst>
              <a:ext uri="{FF2B5EF4-FFF2-40B4-BE49-F238E27FC236}">
                <a16:creationId xmlns:a16="http://schemas.microsoft.com/office/drawing/2014/main" id="{9640EDD6-E8BA-4DCA-B404-F4E159608430}"/>
              </a:ext>
            </a:extLst>
          </p:cNvPr>
          <p:cNvSpPr>
            <a:spLocks noGrp="1"/>
          </p:cNvSpPr>
          <p:nvPr>
            <p:ph idx="1"/>
          </p:nvPr>
        </p:nvSpPr>
        <p:spPr>
          <a:xfrm>
            <a:off x="960120" y="2564000"/>
            <a:ext cx="10268712" cy="3902113"/>
          </a:xfrm>
        </p:spPr>
        <p:txBody>
          <a:bodyPr>
            <a:normAutofit fontScale="70000" lnSpcReduction="20000"/>
          </a:bodyPr>
          <a:lstStyle/>
          <a:p>
            <a:r>
              <a:rPr lang="en-US" dirty="0"/>
              <a:t>Cited in scientific literature as early as 1930s. </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Development of polio vaccine (1930-70s)</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Abortions were hysterotomies on the “feeble-minded”</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Babies dissected “while still alive”</a:t>
            </a:r>
          </a:p>
          <a:p>
            <a:r>
              <a:rPr lang="en-US" dirty="0"/>
              <a:t>Development of infant formula (1970-90s)</a:t>
            </a:r>
          </a:p>
          <a:p>
            <a:pPr marL="457200" indent="-225425">
              <a:lnSpc>
                <a:spcPct val="120000"/>
              </a:lnSpc>
              <a:spcBef>
                <a:spcPts val="0"/>
              </a:spcBef>
              <a:spcAft>
                <a:spcPts val="0"/>
              </a:spcAft>
              <a:buFont typeface="Arial" panose="020B0604020202020204" pitchFamily="34" charset="0"/>
              <a:buChar char="•"/>
            </a:pPr>
            <a:r>
              <a:rPr lang="en-US" sz="2500" dirty="0">
                <a:solidFill>
                  <a:schemeClr val="tx1">
                    <a:lumMod val="65000"/>
                    <a:lumOff val="35000"/>
                  </a:schemeClr>
                </a:solidFill>
              </a:rPr>
              <a:t>Abortions were hysterotomies of mothers in good health</a:t>
            </a:r>
          </a:p>
          <a:p>
            <a:pPr marL="457200" indent="-225425">
              <a:lnSpc>
                <a:spcPct val="120000"/>
              </a:lnSpc>
              <a:spcBef>
                <a:spcPts val="0"/>
              </a:spcBef>
              <a:spcAft>
                <a:spcPts val="0"/>
              </a:spcAft>
              <a:buFont typeface="Arial" panose="020B0604020202020204" pitchFamily="34" charset="0"/>
              <a:buChar char="•"/>
            </a:pPr>
            <a:r>
              <a:rPr lang="en-US" sz="2500" dirty="0">
                <a:solidFill>
                  <a:schemeClr val="tx1">
                    <a:lumMod val="65000"/>
                    <a:lumOff val="35000"/>
                  </a:schemeClr>
                </a:solidFill>
              </a:rPr>
              <a:t>Amino acids injected into umbilical cord while still alive</a:t>
            </a:r>
          </a:p>
          <a:p>
            <a:pPr marL="457200" indent="-225425">
              <a:lnSpc>
                <a:spcPct val="120000"/>
              </a:lnSpc>
              <a:spcBef>
                <a:spcPts val="0"/>
              </a:spcBef>
              <a:spcAft>
                <a:spcPts val="0"/>
              </a:spcAft>
              <a:buFont typeface="Arial" panose="020B0604020202020204" pitchFamily="34" charset="0"/>
              <a:buChar char="•"/>
            </a:pPr>
            <a:r>
              <a:rPr lang="en-US" sz="2500" dirty="0">
                <a:solidFill>
                  <a:schemeClr val="tx1">
                    <a:lumMod val="65000"/>
                    <a:lumOff val="35000"/>
                  </a:schemeClr>
                </a:solidFill>
              </a:rPr>
              <a:t>Hearts still beating and babies were moving</a:t>
            </a:r>
          </a:p>
          <a:p>
            <a:r>
              <a:rPr lang="en-US" dirty="0"/>
              <a:t>Since Roe v. Wade, it has been considered “ethical” to use the bodies.</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~50 million specimen</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More ethical to use bodies than waste them</a:t>
            </a:r>
          </a:p>
          <a:p>
            <a:pPr marL="457200" indent="-225425">
              <a:lnSpc>
                <a:spcPct val="120000"/>
              </a:lnSpc>
              <a:spcBef>
                <a:spcPts val="0"/>
              </a:spcBef>
              <a:spcAft>
                <a:spcPts val="0"/>
              </a:spcAft>
              <a:buFont typeface="Arial" panose="020B0604020202020204" pitchFamily="34" charset="0"/>
              <a:buChar char="•"/>
            </a:pPr>
            <a:r>
              <a:rPr lang="en-US" dirty="0">
                <a:solidFill>
                  <a:schemeClr val="tx1">
                    <a:lumMod val="65000"/>
                    <a:lumOff val="35000"/>
                  </a:schemeClr>
                </a:solidFill>
              </a:rPr>
              <a:t>Immoral not to use aborted children for research and save lives</a:t>
            </a:r>
          </a:p>
        </p:txBody>
      </p:sp>
      <p:sp>
        <p:nvSpPr>
          <p:cNvPr id="7" name="TextBox 6">
            <a:extLst>
              <a:ext uri="{FF2B5EF4-FFF2-40B4-BE49-F238E27FC236}">
                <a16:creationId xmlns:a16="http://schemas.microsoft.com/office/drawing/2014/main" id="{94BADD69-2C5C-427F-9826-DE8297357CE1}"/>
              </a:ext>
            </a:extLst>
          </p:cNvPr>
          <p:cNvSpPr txBox="1"/>
          <p:nvPr/>
        </p:nvSpPr>
        <p:spPr>
          <a:xfrm>
            <a:off x="9121516" y="3306208"/>
            <a:ext cx="3070484" cy="2800767"/>
          </a:xfrm>
          <a:prstGeom prst="rect">
            <a:avLst/>
          </a:prstGeom>
          <a:solidFill>
            <a:schemeClr val="accent2">
              <a:lumMod val="20000"/>
              <a:lumOff val="80000"/>
            </a:schemeClr>
          </a:solidFill>
          <a:ln>
            <a:noFill/>
          </a:ln>
        </p:spPr>
        <p:txBody>
          <a:bodyPr wrap="square">
            <a:spAutoFit/>
          </a:bodyPr>
          <a:lstStyle/>
          <a:p>
            <a:pPr rtl="0">
              <a:spcBef>
                <a:spcPts val="0"/>
              </a:spcBef>
              <a:spcAft>
                <a:spcPts val="0"/>
              </a:spcAft>
            </a:pPr>
            <a:r>
              <a:rPr lang="en-US" sz="1100" b="0" i="0" u="none" strike="noStrike" dirty="0">
                <a:effectLst/>
                <a:latin typeface="Arial" panose="020B0604020202020204" pitchFamily="34" charset="0"/>
              </a:rPr>
              <a:t>Resources:</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Forsaking God for the Sake of Science</a:t>
            </a:r>
            <a:r>
              <a:rPr lang="en-US" sz="1100" b="0" i="0" u="none" strike="noStrike" dirty="0">
                <a:effectLst/>
                <a:latin typeface="Arial" panose="020B0604020202020204" pitchFamily="34" charset="0"/>
              </a:rPr>
              <a:t>, Children of God for Life</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The Cultivation of the Poliomyelitis Viruses in Tissue Culture</a:t>
            </a:r>
            <a:r>
              <a:rPr lang="en-US" sz="1100" b="0" i="0" u="none" strike="noStrike" dirty="0">
                <a:effectLst/>
                <a:latin typeface="Arial" panose="020B0604020202020204" pitchFamily="34" charset="0"/>
              </a:rPr>
              <a:t>, Enders, et al, </a:t>
            </a:r>
            <a:r>
              <a:rPr lang="en-US" sz="1100" b="0" i="1" u="none" strike="noStrike" dirty="0">
                <a:effectLst/>
                <a:latin typeface="Arial" panose="020B0604020202020204" pitchFamily="34" charset="0"/>
              </a:rPr>
              <a:t>Reviews of Infectious Diseases</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0" u="sng"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Milestones in Early Poliomyelitis Research (1840 to 1949)</a:t>
            </a:r>
            <a:r>
              <a:rPr lang="en-US" sz="1100" b="0" i="0" u="none" strike="noStrike" dirty="0">
                <a:effectLst/>
                <a:latin typeface="Arial" panose="020B0604020202020204" pitchFamily="34" charset="0"/>
              </a:rPr>
              <a:t>, Eggers, et al, </a:t>
            </a:r>
            <a:r>
              <a:rPr lang="en-US" sz="1100" b="0" i="1" u="none" strike="noStrike" dirty="0">
                <a:effectLst/>
                <a:latin typeface="Arial" panose="020B0604020202020204" pitchFamily="34" charset="0"/>
              </a:rPr>
              <a:t>Journal of Virology</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Development of Mammalian Sulfur Metabolism: Absence of </a:t>
            </a:r>
            <a:r>
              <a:rPr lang="en-US" sz="1100" b="0" i="0" u="sng" strike="noStrike" dirty="0" err="1">
                <a:effectLst/>
                <a:latin typeface="Arial" panose="020B0604020202020204" pitchFamily="34" charset="0"/>
                <a:hlinkClick r:id="rId5">
                  <a:extLst>
                    <a:ext uri="{A12FA001-AC4F-418D-AE19-62706E023703}">
                      <ahyp:hlinkClr xmlns:ahyp="http://schemas.microsoft.com/office/drawing/2018/hyperlinkcolor" val="tx"/>
                    </a:ext>
                  </a:extLst>
                </a:hlinkClick>
              </a:rPr>
              <a:t>Cystathionase</a:t>
            </a:r>
            <a:r>
              <a:rPr lang="en-US" sz="11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 in Human Fetal Tissues</a:t>
            </a:r>
            <a:r>
              <a:rPr lang="en-US" sz="1100" b="0" i="0" u="none" strike="noStrike" dirty="0">
                <a:effectLst/>
                <a:latin typeface="Arial" panose="020B0604020202020204" pitchFamily="34" charset="0"/>
              </a:rPr>
              <a:t>, </a:t>
            </a:r>
            <a:r>
              <a:rPr lang="en-US" sz="1100" b="0" i="0" u="none" strike="noStrike" dirty="0" err="1">
                <a:effectLst/>
                <a:latin typeface="Arial" panose="020B0604020202020204" pitchFamily="34" charset="0"/>
              </a:rPr>
              <a:t>Raiha</a:t>
            </a:r>
            <a:r>
              <a:rPr lang="en-US" sz="1100" b="0" i="0" u="none" strike="noStrike" dirty="0">
                <a:effectLst/>
                <a:latin typeface="Arial" panose="020B0604020202020204" pitchFamily="34" charset="0"/>
              </a:rPr>
              <a:t>, et al, </a:t>
            </a:r>
            <a:r>
              <a:rPr lang="en-US" sz="1100" b="0" i="1" u="none" strike="noStrike" dirty="0">
                <a:effectLst/>
                <a:latin typeface="Arial" panose="020B0604020202020204" pitchFamily="34" charset="0"/>
              </a:rPr>
              <a:t>Pediatric Research</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1" u="sng"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The Ethics of Fetal Research</a:t>
            </a:r>
            <a:r>
              <a:rPr lang="en-US" sz="1100" b="0" i="0" u="none" strike="noStrike" dirty="0">
                <a:effectLst/>
                <a:latin typeface="Arial" panose="020B0604020202020204" pitchFamily="34" charset="0"/>
              </a:rPr>
              <a:t>, Paul Ramsey</a:t>
            </a:r>
            <a:endParaRPr lang="en-US" sz="1100" b="0" dirty="0">
              <a:effectLst/>
            </a:endParaRPr>
          </a:p>
          <a:p>
            <a:pPr marL="171450" indent="-171450" rtl="0">
              <a:spcBef>
                <a:spcPts val="0"/>
              </a:spcBef>
              <a:spcAft>
                <a:spcPts val="0"/>
              </a:spcAft>
              <a:buFont typeface="Arial" panose="020B0604020202020204" pitchFamily="34" charset="0"/>
              <a:buChar char="•"/>
            </a:pPr>
            <a:r>
              <a:rPr lang="en-US" sz="1100" b="0" i="1" u="sng"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Reproduction, Ethics, and the Law: Feminist Perspectives</a:t>
            </a:r>
            <a:r>
              <a:rPr lang="en-US" sz="1100" b="0" i="0" u="none" strike="noStrike" dirty="0">
                <a:effectLst/>
                <a:latin typeface="Arial" panose="020B0604020202020204" pitchFamily="34" charset="0"/>
              </a:rPr>
              <a:t>, Joan C. Callahan</a:t>
            </a:r>
            <a:endParaRPr lang="en-US" sz="1100" b="0" dirty="0">
              <a:effectLst/>
            </a:endParaRPr>
          </a:p>
        </p:txBody>
      </p:sp>
    </p:spTree>
    <p:extLst>
      <p:ext uri="{BB962C8B-B14F-4D97-AF65-F5344CB8AC3E}">
        <p14:creationId xmlns:p14="http://schemas.microsoft.com/office/powerpoint/2010/main" val="424747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F419-E5CA-4971-BF7B-973B3DE2ACA1}"/>
              </a:ext>
            </a:extLst>
          </p:cNvPr>
          <p:cNvSpPr>
            <a:spLocks noGrp="1"/>
          </p:cNvSpPr>
          <p:nvPr>
            <p:ph type="title"/>
          </p:nvPr>
        </p:nvSpPr>
        <p:spPr>
          <a:xfrm>
            <a:off x="960119" y="317814"/>
            <a:ext cx="10935789" cy="1700784"/>
          </a:xfrm>
        </p:spPr>
        <p:txBody>
          <a:bodyPr>
            <a:normAutofit fontScale="90000"/>
          </a:bodyPr>
          <a:lstStyle/>
          <a:p>
            <a:r>
              <a:rPr lang="en-US" dirty="0"/>
              <a:t>Aborted Children in Biomedical Research – </a:t>
            </a:r>
            <a:r>
              <a:rPr lang="en-US" sz="5300" dirty="0"/>
              <a:t>Then/NOW</a:t>
            </a:r>
            <a:endParaRPr lang="en-US" dirty="0"/>
          </a:p>
        </p:txBody>
      </p:sp>
      <p:sp>
        <p:nvSpPr>
          <p:cNvPr id="3" name="Content Placeholder 2">
            <a:extLst>
              <a:ext uri="{FF2B5EF4-FFF2-40B4-BE49-F238E27FC236}">
                <a16:creationId xmlns:a16="http://schemas.microsoft.com/office/drawing/2014/main" id="{A3408397-82C3-4327-B15C-56400FFAA3CF}"/>
              </a:ext>
            </a:extLst>
          </p:cNvPr>
          <p:cNvSpPr>
            <a:spLocks noGrp="1"/>
          </p:cNvSpPr>
          <p:nvPr>
            <p:ph idx="1"/>
          </p:nvPr>
        </p:nvSpPr>
        <p:spPr/>
        <p:txBody>
          <a:bodyPr>
            <a:normAutofit/>
          </a:bodyPr>
          <a:lstStyle/>
          <a:p>
            <a:r>
              <a:rPr lang="en-US" dirty="0"/>
              <a:t>Aborted Fetal Cell Lines</a:t>
            </a:r>
          </a:p>
          <a:p>
            <a:pPr marL="457200" indent="-225425">
              <a:lnSpc>
                <a:spcPct val="120000"/>
              </a:lnSpc>
              <a:spcBef>
                <a:spcPts val="0"/>
              </a:spcBef>
              <a:spcAft>
                <a:spcPts val="0"/>
              </a:spcAft>
              <a:buFont typeface="Arial" panose="020B0604020202020204" pitchFamily="34" charset="0"/>
              <a:buChar char="•"/>
            </a:pPr>
            <a:r>
              <a:rPr lang="en-US" sz="2100" dirty="0">
                <a:solidFill>
                  <a:schemeClr val="tx1">
                    <a:lumMod val="65000"/>
                    <a:lumOff val="35000"/>
                  </a:schemeClr>
                </a:solidFill>
              </a:rPr>
              <a:t>HEK-293: Human Embryonic Kidney, Specimen No. 293</a:t>
            </a:r>
          </a:p>
          <a:p>
            <a:pPr marL="457200" indent="-225425">
              <a:lnSpc>
                <a:spcPct val="120000"/>
              </a:lnSpc>
              <a:spcBef>
                <a:spcPts val="0"/>
              </a:spcBef>
              <a:spcAft>
                <a:spcPts val="0"/>
              </a:spcAft>
              <a:buFont typeface="Arial" panose="020B0604020202020204" pitchFamily="34" charset="0"/>
              <a:buChar char="•"/>
            </a:pPr>
            <a:r>
              <a:rPr lang="en-US" sz="2100" dirty="0">
                <a:solidFill>
                  <a:schemeClr val="tx1">
                    <a:lumMod val="65000"/>
                    <a:lumOff val="35000"/>
                  </a:schemeClr>
                </a:solidFill>
              </a:rPr>
              <a:t>Abortion performed in Netherlands</a:t>
            </a:r>
          </a:p>
          <a:p>
            <a:pPr marL="457200" indent="-225425">
              <a:lnSpc>
                <a:spcPct val="120000"/>
              </a:lnSpc>
              <a:spcBef>
                <a:spcPts val="0"/>
              </a:spcBef>
              <a:spcAft>
                <a:spcPts val="0"/>
              </a:spcAft>
              <a:buFont typeface="Arial" panose="020B0604020202020204" pitchFamily="34" charset="0"/>
              <a:buChar char="•"/>
            </a:pPr>
            <a:r>
              <a:rPr lang="en-US" sz="2100" dirty="0">
                <a:solidFill>
                  <a:schemeClr val="tx1">
                    <a:lumMod val="65000"/>
                    <a:lumOff val="35000"/>
                  </a:schemeClr>
                </a:solidFill>
              </a:rPr>
              <a:t>Kidney Tissue; Gestation age not recorded</a:t>
            </a:r>
          </a:p>
          <a:p>
            <a:r>
              <a:rPr lang="en-US" dirty="0"/>
              <a:t>PER.C6</a:t>
            </a:r>
          </a:p>
          <a:p>
            <a:pPr marL="457200" indent="-225425">
              <a:lnSpc>
                <a:spcPct val="120000"/>
              </a:lnSpc>
              <a:spcBef>
                <a:spcPts val="0"/>
              </a:spcBef>
              <a:spcAft>
                <a:spcPts val="0"/>
              </a:spcAft>
              <a:buFont typeface="Arial" panose="020B0604020202020204" pitchFamily="34" charset="0"/>
              <a:buChar char="•"/>
            </a:pPr>
            <a:r>
              <a:rPr lang="en-US" sz="2100" dirty="0">
                <a:solidFill>
                  <a:schemeClr val="tx1">
                    <a:lumMod val="65000"/>
                    <a:lumOff val="35000"/>
                  </a:schemeClr>
                </a:solidFill>
              </a:rPr>
              <a:t>Abortion in Netherlands, “mother wanted to get rid of the fetus, father unknown” 16-18 weeks gestation</a:t>
            </a:r>
          </a:p>
          <a:p>
            <a:pPr marL="457200" indent="-225425">
              <a:lnSpc>
                <a:spcPct val="120000"/>
              </a:lnSpc>
              <a:spcBef>
                <a:spcPts val="0"/>
              </a:spcBef>
              <a:spcAft>
                <a:spcPts val="0"/>
              </a:spcAft>
              <a:buFont typeface="Arial" panose="020B0604020202020204" pitchFamily="34" charset="0"/>
              <a:buChar char="•"/>
            </a:pPr>
            <a:r>
              <a:rPr lang="en-US" sz="2100" dirty="0">
                <a:solidFill>
                  <a:schemeClr val="tx1">
                    <a:lumMod val="65000"/>
                    <a:lumOff val="35000"/>
                  </a:schemeClr>
                </a:solidFill>
              </a:rPr>
              <a:t>Retinal tissue</a:t>
            </a:r>
          </a:p>
          <a:p>
            <a:endParaRPr lang="en-US" dirty="0"/>
          </a:p>
        </p:txBody>
      </p:sp>
      <p:sp>
        <p:nvSpPr>
          <p:cNvPr id="4" name="TextBox 3">
            <a:hlinkClick r:id="rId2"/>
            <a:extLst>
              <a:ext uri="{FF2B5EF4-FFF2-40B4-BE49-F238E27FC236}">
                <a16:creationId xmlns:a16="http://schemas.microsoft.com/office/drawing/2014/main" id="{07B8B39F-0074-40A2-A1DE-6688CE794F11}"/>
              </a:ext>
            </a:extLst>
          </p:cNvPr>
          <p:cNvSpPr txBox="1"/>
          <p:nvPr/>
        </p:nvSpPr>
        <p:spPr>
          <a:xfrm>
            <a:off x="6618514" y="5773783"/>
            <a:ext cx="4720046" cy="646331"/>
          </a:xfrm>
          <a:prstGeom prst="rect">
            <a:avLst/>
          </a:prstGeom>
          <a:noFill/>
        </p:spPr>
        <p:txBody>
          <a:bodyPr wrap="square" rtlCol="0">
            <a:spAutoFit/>
          </a:bodyPr>
          <a:lstStyle/>
          <a:p>
            <a:pPr algn="ctr"/>
            <a:r>
              <a:rPr lang="en-US" sz="3600" dirty="0">
                <a:solidFill>
                  <a:srgbClr val="00B0F0"/>
                </a:solidFill>
              </a:rPr>
              <a:t>COVID-19 Vaccines</a:t>
            </a:r>
          </a:p>
        </p:txBody>
      </p:sp>
    </p:spTree>
    <p:extLst>
      <p:ext uri="{BB962C8B-B14F-4D97-AF65-F5344CB8AC3E}">
        <p14:creationId xmlns:p14="http://schemas.microsoft.com/office/powerpoint/2010/main" val="262360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F419-E5CA-4971-BF7B-973B3DE2ACA1}"/>
              </a:ext>
            </a:extLst>
          </p:cNvPr>
          <p:cNvSpPr>
            <a:spLocks noGrp="1"/>
          </p:cNvSpPr>
          <p:nvPr>
            <p:ph type="title"/>
          </p:nvPr>
        </p:nvSpPr>
        <p:spPr/>
        <p:txBody>
          <a:bodyPr>
            <a:normAutofit fontScale="90000"/>
          </a:bodyPr>
          <a:lstStyle/>
          <a:p>
            <a:r>
              <a:rPr lang="en-US"/>
              <a:t>Aborted Children in Biomedical Research - NOW</a:t>
            </a:r>
            <a:endParaRPr lang="en-US" dirty="0"/>
          </a:p>
        </p:txBody>
      </p:sp>
      <p:pic>
        <p:nvPicPr>
          <p:cNvPr id="1026" name="Picture 2">
            <a:extLst>
              <a:ext uri="{FF2B5EF4-FFF2-40B4-BE49-F238E27FC236}">
                <a16:creationId xmlns:a16="http://schemas.microsoft.com/office/drawing/2014/main" id="{31369AEC-2004-439C-848B-21564B41D3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123" y="2287229"/>
            <a:ext cx="5498642" cy="45620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46FB0E-D985-4785-B978-70C24A67B05F}"/>
              </a:ext>
            </a:extLst>
          </p:cNvPr>
          <p:cNvSpPr txBox="1"/>
          <p:nvPr/>
        </p:nvSpPr>
        <p:spPr>
          <a:xfrm>
            <a:off x="5808618" y="5903893"/>
            <a:ext cx="5802414" cy="954107"/>
          </a:xfrm>
          <a:prstGeom prst="rect">
            <a:avLst/>
          </a:prstGeom>
          <a:noFill/>
        </p:spPr>
        <p:txBody>
          <a:bodyPr wrap="square">
            <a:spAutoFit/>
          </a:bodyPr>
          <a:lstStyle/>
          <a:p>
            <a:r>
              <a:rPr lang="en-US" sz="1400" b="0" i="0" dirty="0">
                <a:solidFill>
                  <a:srgbClr val="666666"/>
                </a:solidFill>
                <a:effectLst/>
                <a:latin typeface="Open Sans"/>
              </a:rPr>
              <a:t>Y. Agarwal et al., “Development of humanized mouse and rat models with </a:t>
            </a:r>
            <a:r>
              <a:rPr lang="en-US" sz="1400" b="1" i="0" dirty="0">
                <a:solidFill>
                  <a:srgbClr val="00B0F0"/>
                </a:solidFill>
                <a:effectLst/>
                <a:latin typeface="Open Sans"/>
              </a:rPr>
              <a:t>full-thickness human skin</a:t>
            </a:r>
            <a:r>
              <a:rPr lang="en-US" sz="1400" b="0" i="0" dirty="0">
                <a:solidFill>
                  <a:srgbClr val="666666"/>
                </a:solidFill>
                <a:effectLst/>
                <a:latin typeface="Open Sans"/>
              </a:rPr>
              <a:t> and autologous immune cells,” </a:t>
            </a:r>
            <a:r>
              <a:rPr lang="en-US" sz="1400" b="0" i="1" dirty="0">
                <a:solidFill>
                  <a:srgbClr val="666666"/>
                </a:solidFill>
                <a:effectLst/>
                <a:latin typeface="Open Sans"/>
              </a:rPr>
              <a:t>Scientific Reports</a:t>
            </a:r>
            <a:r>
              <a:rPr lang="en-US" sz="1400" b="0" i="0" dirty="0">
                <a:solidFill>
                  <a:srgbClr val="666666"/>
                </a:solidFill>
                <a:effectLst/>
                <a:latin typeface="Open Sans"/>
              </a:rPr>
              <a:t> Vol. 10, 14598 (September 3, 2020), </a:t>
            </a:r>
            <a:r>
              <a:rPr lang="en-US" sz="1400" b="0" i="0" dirty="0" err="1">
                <a:solidFill>
                  <a:srgbClr val="666666"/>
                </a:solidFill>
                <a:effectLst/>
                <a:latin typeface="Open Sans"/>
              </a:rPr>
              <a:t>doi</a:t>
            </a:r>
            <a:r>
              <a:rPr lang="en-US" sz="1400" b="0" i="0" dirty="0">
                <a:solidFill>
                  <a:srgbClr val="666666"/>
                </a:solidFill>
                <a:effectLst/>
                <a:latin typeface="Open Sans"/>
              </a:rPr>
              <a:t>: 10.1038/s41598-020-71548-z.</a:t>
            </a:r>
            <a:endParaRPr lang="en-US" sz="1400" dirty="0"/>
          </a:p>
        </p:txBody>
      </p:sp>
      <p:sp>
        <p:nvSpPr>
          <p:cNvPr id="9" name="TextBox 8">
            <a:extLst>
              <a:ext uri="{FF2B5EF4-FFF2-40B4-BE49-F238E27FC236}">
                <a16:creationId xmlns:a16="http://schemas.microsoft.com/office/drawing/2014/main" id="{B6B65D6C-8081-4FA8-BAC2-5FD2ACB27A20}"/>
              </a:ext>
            </a:extLst>
          </p:cNvPr>
          <p:cNvSpPr txBox="1"/>
          <p:nvPr/>
        </p:nvSpPr>
        <p:spPr>
          <a:xfrm>
            <a:off x="5913120" y="2771950"/>
            <a:ext cx="5802414" cy="2939266"/>
          </a:xfrm>
          <a:prstGeom prst="rect">
            <a:avLst/>
          </a:prstGeom>
          <a:noFill/>
        </p:spPr>
        <p:txBody>
          <a:bodyPr wrap="square" rtlCol="0">
            <a:spAutoFit/>
          </a:bodyPr>
          <a:lstStyle/>
          <a:p>
            <a:pPr>
              <a:spcAft>
                <a:spcPts val="600"/>
              </a:spcAft>
            </a:pPr>
            <a:r>
              <a:rPr lang="en-US" b="1" dirty="0">
                <a:solidFill>
                  <a:srgbClr val="00B0F0"/>
                </a:solidFill>
                <a:latin typeface="Open Sans"/>
              </a:rPr>
              <a:t>Scalps of Aborted Children Grafted onto Rodents</a:t>
            </a:r>
            <a:endParaRPr lang="en-US" b="1" i="0" dirty="0">
              <a:solidFill>
                <a:srgbClr val="00B0F0"/>
              </a:solidFill>
              <a:effectLst/>
              <a:latin typeface="Open Sans"/>
            </a:endParaRPr>
          </a:p>
          <a:p>
            <a:pPr marL="285750" indent="-285750">
              <a:buFont typeface="Arial" panose="020B0604020202020204" pitchFamily="34" charset="0"/>
              <a:buChar char="•"/>
            </a:pPr>
            <a:r>
              <a:rPr lang="en-US" b="0" i="0" dirty="0">
                <a:solidFill>
                  <a:srgbClr val="666666"/>
                </a:solidFill>
                <a:effectLst/>
                <a:latin typeface="Open Sans"/>
              </a:rPr>
              <a:t>September of 2020</a:t>
            </a:r>
          </a:p>
          <a:p>
            <a:pPr marL="285750" indent="-285750">
              <a:buFont typeface="Arial" panose="020B0604020202020204" pitchFamily="34" charset="0"/>
              <a:buChar char="•"/>
            </a:pPr>
            <a:r>
              <a:rPr lang="en-US" b="0" i="0" dirty="0">
                <a:solidFill>
                  <a:srgbClr val="666666"/>
                </a:solidFill>
                <a:effectLst/>
                <a:latin typeface="Open Sans"/>
              </a:rPr>
              <a:t>University of Pittsburgh</a:t>
            </a:r>
          </a:p>
          <a:p>
            <a:pPr marL="285750" indent="-285750">
              <a:buFont typeface="Arial" panose="020B0604020202020204" pitchFamily="34" charset="0"/>
              <a:buChar char="•"/>
            </a:pPr>
            <a:r>
              <a:rPr lang="en-US" dirty="0">
                <a:solidFill>
                  <a:srgbClr val="666666"/>
                </a:solidFill>
                <a:latin typeface="Open Sans"/>
              </a:rPr>
              <a:t>H</a:t>
            </a:r>
            <a:r>
              <a:rPr lang="en-US" b="0" i="0" dirty="0">
                <a:solidFill>
                  <a:srgbClr val="666666"/>
                </a:solidFill>
                <a:effectLst/>
                <a:latin typeface="Open Sans"/>
              </a:rPr>
              <a:t>umanized mice and rats with “full-thickness human skin” </a:t>
            </a:r>
          </a:p>
          <a:p>
            <a:pPr marL="285750" indent="-285750">
              <a:buFont typeface="Arial" panose="020B0604020202020204" pitchFamily="34" charset="0"/>
              <a:buChar char="•"/>
            </a:pPr>
            <a:r>
              <a:rPr lang="en-US" b="0" i="0" dirty="0">
                <a:solidFill>
                  <a:srgbClr val="666666"/>
                </a:solidFill>
                <a:effectLst/>
                <a:latin typeface="Open Sans"/>
              </a:rPr>
              <a:t>Scalps from aborted children 18-20 weeks</a:t>
            </a:r>
          </a:p>
          <a:p>
            <a:pPr marL="285750" indent="-285750">
              <a:buFont typeface="Arial" panose="020B0604020202020204" pitchFamily="34" charset="0"/>
              <a:buChar char="•"/>
            </a:pPr>
            <a:r>
              <a:rPr lang="en-US" dirty="0">
                <a:solidFill>
                  <a:srgbClr val="666666"/>
                </a:solidFill>
                <a:latin typeface="Open Sans"/>
              </a:rPr>
              <a:t>S</a:t>
            </a:r>
            <a:r>
              <a:rPr lang="en-US" b="0" i="0" dirty="0">
                <a:solidFill>
                  <a:srgbClr val="666666"/>
                </a:solidFill>
                <a:effectLst/>
                <a:latin typeface="Open Sans"/>
              </a:rPr>
              <a:t>ame child’s lymphoid tissues and hematopoietic stem cells from the liver</a:t>
            </a:r>
          </a:p>
          <a:p>
            <a:pPr marL="285750" indent="-285750">
              <a:buFont typeface="Arial" panose="020B0604020202020204" pitchFamily="34" charset="0"/>
              <a:buChar char="•"/>
            </a:pPr>
            <a:r>
              <a:rPr lang="en-US" dirty="0">
                <a:solidFill>
                  <a:srgbClr val="666666"/>
                </a:solidFill>
                <a:latin typeface="Open Sans"/>
              </a:rPr>
              <a:t>S</a:t>
            </a:r>
            <a:r>
              <a:rPr lang="en-US" b="0" i="0" dirty="0">
                <a:solidFill>
                  <a:srgbClr val="666666"/>
                </a:solidFill>
                <a:effectLst/>
                <a:latin typeface="Open Sans"/>
              </a:rPr>
              <a:t>tudy of infection-induced immunopathogenesis through skin infection.</a:t>
            </a:r>
            <a:endParaRPr lang="en-US" dirty="0"/>
          </a:p>
        </p:txBody>
      </p:sp>
    </p:spTree>
    <p:extLst>
      <p:ext uri="{BB962C8B-B14F-4D97-AF65-F5344CB8AC3E}">
        <p14:creationId xmlns:p14="http://schemas.microsoft.com/office/powerpoint/2010/main" val="193454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F419-E5CA-4971-BF7B-973B3DE2ACA1}"/>
              </a:ext>
            </a:extLst>
          </p:cNvPr>
          <p:cNvSpPr>
            <a:spLocks noGrp="1"/>
          </p:cNvSpPr>
          <p:nvPr>
            <p:ph type="title"/>
          </p:nvPr>
        </p:nvSpPr>
        <p:spPr/>
        <p:txBody>
          <a:bodyPr>
            <a:normAutofit fontScale="90000"/>
          </a:bodyPr>
          <a:lstStyle/>
          <a:p>
            <a:r>
              <a:rPr lang="en-US" dirty="0"/>
              <a:t>Aborted Children in Biomedical Research - NOW</a:t>
            </a:r>
          </a:p>
        </p:txBody>
      </p:sp>
      <p:pic>
        <p:nvPicPr>
          <p:cNvPr id="2050" name="Picture 2">
            <a:extLst>
              <a:ext uri="{FF2B5EF4-FFF2-40B4-BE49-F238E27FC236}">
                <a16:creationId xmlns:a16="http://schemas.microsoft.com/office/drawing/2014/main" id="{4D265358-B192-42E3-AFBC-C8285F102E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789" y="2303217"/>
            <a:ext cx="10897425" cy="45547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46FB0E-D985-4785-B978-70C24A67B05F}"/>
              </a:ext>
            </a:extLst>
          </p:cNvPr>
          <p:cNvSpPr txBox="1"/>
          <p:nvPr/>
        </p:nvSpPr>
        <p:spPr>
          <a:xfrm>
            <a:off x="3699893" y="6350169"/>
            <a:ext cx="5348313" cy="507831"/>
          </a:xfrm>
          <a:prstGeom prst="rect">
            <a:avLst/>
          </a:prstGeom>
          <a:noFill/>
        </p:spPr>
        <p:txBody>
          <a:bodyPr wrap="square">
            <a:spAutoFit/>
          </a:bodyPr>
          <a:lstStyle/>
          <a:p>
            <a:r>
              <a:rPr lang="en-US" sz="1100" b="0" i="0" dirty="0">
                <a:solidFill>
                  <a:srgbClr val="666666"/>
                </a:solidFill>
                <a:effectLst/>
                <a:latin typeface="Open Sans"/>
              </a:rPr>
              <a:t>J. Cao et al., “A </a:t>
            </a:r>
            <a:r>
              <a:rPr lang="en-US" sz="1600" b="1" i="0" dirty="0">
                <a:solidFill>
                  <a:srgbClr val="00B0F0"/>
                </a:solidFill>
                <a:effectLst/>
                <a:latin typeface="Open Sans"/>
              </a:rPr>
              <a:t>HUMAN CELL ATLAS</a:t>
            </a:r>
            <a:r>
              <a:rPr lang="en-US" sz="1100" b="1" i="0" dirty="0">
                <a:solidFill>
                  <a:srgbClr val="C00000"/>
                </a:solidFill>
                <a:effectLst/>
                <a:latin typeface="Open Sans"/>
              </a:rPr>
              <a:t> </a:t>
            </a:r>
            <a:r>
              <a:rPr lang="en-US" sz="1100" b="0" i="0" dirty="0">
                <a:solidFill>
                  <a:srgbClr val="666666"/>
                </a:solidFill>
                <a:effectLst/>
                <a:latin typeface="Open Sans"/>
              </a:rPr>
              <a:t>of fetal gene expression,” </a:t>
            </a:r>
            <a:r>
              <a:rPr lang="en-US" sz="1100" i="1" dirty="0">
                <a:solidFill>
                  <a:srgbClr val="666666"/>
                </a:solidFill>
                <a:latin typeface="Open Sans"/>
              </a:rPr>
              <a:t>Science </a:t>
            </a:r>
            <a:r>
              <a:rPr lang="en-US" sz="1100" b="0" i="0" dirty="0">
                <a:solidFill>
                  <a:srgbClr val="666666"/>
                </a:solidFill>
                <a:effectLst/>
                <a:latin typeface="Open Sans"/>
              </a:rPr>
              <a:t>Vol. 370, Issue 6518 (November 13, 2020), </a:t>
            </a:r>
            <a:r>
              <a:rPr lang="en-US" sz="1100" b="0" i="0" dirty="0" err="1">
                <a:solidFill>
                  <a:srgbClr val="666666"/>
                </a:solidFill>
                <a:effectLst/>
                <a:latin typeface="Open Sans"/>
              </a:rPr>
              <a:t>doi</a:t>
            </a:r>
            <a:r>
              <a:rPr lang="en-US" sz="1100" b="0" i="0" dirty="0">
                <a:solidFill>
                  <a:srgbClr val="666666"/>
                </a:solidFill>
                <a:effectLst/>
                <a:latin typeface="Open Sans"/>
              </a:rPr>
              <a:t>: 10.1126/science.aba7721.</a:t>
            </a:r>
            <a:endParaRPr lang="en-US" sz="1100" dirty="0"/>
          </a:p>
        </p:txBody>
      </p:sp>
    </p:spTree>
    <p:extLst>
      <p:ext uri="{BB962C8B-B14F-4D97-AF65-F5344CB8AC3E}">
        <p14:creationId xmlns:p14="http://schemas.microsoft.com/office/powerpoint/2010/main" val="1438477196"/>
      </p:ext>
    </p:extLst>
  </p:cSld>
  <p:clrMapOvr>
    <a:masterClrMapping/>
  </p:clrMapOvr>
</p:sld>
</file>

<file path=ppt/theme/theme1.xml><?xml version="1.0" encoding="utf-8"?>
<a:theme xmlns:a="http://schemas.openxmlformats.org/drawingml/2006/main" name="JuxtaposeVTI">
  <a:themeElements>
    <a:clrScheme name="AnalogousFromLightSeedLeftStep">
      <a:dk1>
        <a:srgbClr val="000000"/>
      </a:dk1>
      <a:lt1>
        <a:srgbClr val="FFFFFF"/>
      </a:lt1>
      <a:dk2>
        <a:srgbClr val="243441"/>
      </a:dk2>
      <a:lt2>
        <a:srgbClr val="E8E5E2"/>
      </a:lt2>
      <a:accent1>
        <a:srgbClr val="72A9D2"/>
      </a:accent1>
      <a:accent2>
        <a:srgbClr val="5AB0B1"/>
      </a:accent2>
      <a:accent3>
        <a:srgbClr val="67AF92"/>
      </a:accent3>
      <a:accent4>
        <a:srgbClr val="5BB36B"/>
      </a:accent4>
      <a:accent5>
        <a:srgbClr val="7BB16A"/>
      </a:accent5>
      <a:accent6>
        <a:srgbClr val="8FAD58"/>
      </a:accent6>
      <a:hlink>
        <a:srgbClr val="A1795A"/>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emplate>TM03457515[[fn=View]]</Template>
  <TotalTime>912</TotalTime>
  <Words>1296</Words>
  <Application>Microsoft Office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Franklin Gothic Demi Cond</vt:lpstr>
      <vt:lpstr>Franklin Gothic Medium</vt:lpstr>
      <vt:lpstr>Open Sans</vt:lpstr>
      <vt:lpstr>Wingdings</vt:lpstr>
      <vt:lpstr>JuxtaposeVTI</vt:lpstr>
      <vt:lpstr>Beyond Vaccines The Moral Calculus of Fetal Tissue Research</vt:lpstr>
      <vt:lpstr>Remote Licit Cooperation in Evil</vt:lpstr>
      <vt:lpstr>2005 Ethical Guidelines</vt:lpstr>
      <vt:lpstr>Cooperation in Evil and Scandal</vt:lpstr>
      <vt:lpstr>Definition of scandal</vt:lpstr>
      <vt:lpstr>Aborted Children in Biomedical Research - THEN</vt:lpstr>
      <vt:lpstr>Aborted Children in Biomedical Research – Then/NOW</vt:lpstr>
      <vt:lpstr>Aborted Children in Biomedical Research - NOW</vt:lpstr>
      <vt:lpstr>Aborted Children in Biomedical Research - NOW</vt:lpstr>
      <vt:lpstr>Moral Quantum Calculus  (Study of Continuous change)</vt:lpstr>
      <vt:lpstr>Moral Calculus  (Study of Continuous change)</vt:lpstr>
      <vt:lpstr>Moral Arguments</vt:lpstr>
      <vt:lpstr>Accept without accepting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Scandal and the COVID-19 Vaccine Moral Calculus</dc:title>
  <dc:creator>Stacy Trasancos</dc:creator>
  <cp:lastModifiedBy>Jose Trasancos</cp:lastModifiedBy>
  <cp:revision>20</cp:revision>
  <dcterms:created xsi:type="dcterms:W3CDTF">2021-02-12T20:02:59Z</dcterms:created>
  <dcterms:modified xsi:type="dcterms:W3CDTF">2021-03-15T20:54:55Z</dcterms:modified>
</cp:coreProperties>
</file>